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9" r:id="rId1"/>
  </p:sldMasterIdLst>
  <p:notesMasterIdLst>
    <p:notesMasterId r:id="rId9"/>
  </p:notesMasterIdLst>
  <p:sldIdLst>
    <p:sldId id="264" r:id="rId2"/>
    <p:sldId id="256" r:id="rId3"/>
    <p:sldId id="266" r:id="rId4"/>
    <p:sldId id="257" r:id="rId5"/>
    <p:sldId id="259" r:id="rId6"/>
    <p:sldId id="261"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2364" autoAdjust="0"/>
  </p:normalViewPr>
  <p:slideViewPr>
    <p:cSldViewPr snapToGrid="0">
      <p:cViewPr varScale="1">
        <p:scale>
          <a:sx n="68" d="100"/>
          <a:sy n="68" d="100"/>
        </p:scale>
        <p:origin x="816"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C5E9684-7567-4002-B1DC-8EE59D411620}" type="datetimeFigureOut">
              <a:rPr lang="en-US" smtClean="0"/>
              <a:t>10/20/2020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1AF74F6-B6F3-4097-9CF8-FE32D8800FEC}" type="slidenum">
              <a:rPr lang="en-US" smtClean="0"/>
              <a:t>‹#›</a:t>
            </a:fld>
            <a:endParaRPr lang="en-US"/>
          </a:p>
        </p:txBody>
      </p:sp>
    </p:spTree>
    <p:extLst>
      <p:ext uri="{BB962C8B-B14F-4D97-AF65-F5344CB8AC3E}">
        <p14:creationId xmlns:p14="http://schemas.microsoft.com/office/powerpoint/2010/main" val="12317530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kern="1200" dirty="0" smtClean="0">
                <a:solidFill>
                  <a:schemeClr val="tx1"/>
                </a:solidFill>
                <a:effectLst/>
                <a:latin typeface="Times New Roman" panose="02020603050405020304" pitchFamily="18" charset="0"/>
                <a:ea typeface="+mn-ea"/>
                <a:cs typeface="Times New Roman" panose="02020603050405020304" pitchFamily="18" charset="0"/>
              </a:rPr>
              <a:t>Minerals </a:t>
            </a:r>
            <a:r>
              <a:rPr lang="en-US" sz="2400" kern="1200" dirty="0" smtClean="0">
                <a:solidFill>
                  <a:schemeClr val="tx1"/>
                </a:solidFill>
                <a:effectLst/>
                <a:latin typeface="Times New Roman" panose="02020603050405020304" pitchFamily="18" charset="0"/>
                <a:ea typeface="+mn-ea"/>
                <a:cs typeface="Times New Roman" panose="02020603050405020304" pitchFamily="18" charset="0"/>
              </a:rPr>
              <a:t>can be defined as the inorganic substances that the body requires relatively in small amounts to function normally. The major minerals are categorized into two significant minerals groups: </a:t>
            </a:r>
            <a:r>
              <a:rPr lang="en-US" sz="2400" kern="1200" dirty="0" err="1" smtClean="0">
                <a:solidFill>
                  <a:schemeClr val="tx1"/>
                </a:solidFill>
                <a:effectLst/>
                <a:latin typeface="Times New Roman" panose="02020603050405020304" pitchFamily="18" charset="0"/>
                <a:ea typeface="+mn-ea"/>
                <a:cs typeface="Times New Roman" panose="02020603050405020304" pitchFamily="18" charset="0"/>
              </a:rPr>
              <a:t>macrominerals</a:t>
            </a:r>
            <a:r>
              <a:rPr lang="en-US" sz="2400" kern="1200" dirty="0" smtClean="0">
                <a:solidFill>
                  <a:schemeClr val="tx1"/>
                </a:solidFill>
                <a:effectLst/>
                <a:latin typeface="Times New Roman" panose="02020603050405020304" pitchFamily="18" charset="0"/>
                <a:ea typeface="+mn-ea"/>
                <a:cs typeface="Times New Roman" panose="02020603050405020304" pitchFamily="18" charset="0"/>
              </a:rPr>
              <a:t> and micro minerals. Moreover, it is important to include essential minerals in a balanced </a:t>
            </a:r>
            <a:r>
              <a:rPr lang="en-US" sz="2400" kern="1200" dirty="0" smtClean="0">
                <a:solidFill>
                  <a:schemeClr val="tx1"/>
                </a:solidFill>
                <a:effectLst/>
                <a:latin typeface="Times New Roman" panose="02020603050405020304" pitchFamily="18" charset="0"/>
                <a:ea typeface="+mn-ea"/>
                <a:cs typeface="Times New Roman" panose="02020603050405020304" pitchFamily="18" charset="0"/>
              </a:rPr>
              <a:t>diet </a:t>
            </a:r>
            <a:r>
              <a:rPr lang="en-US" sz="2400" dirty="0" smtClean="0">
                <a:solidFill>
                  <a:schemeClr val="tx1"/>
                </a:solidFill>
                <a:latin typeface="Times New Roman" panose="02020603050405020304" pitchFamily="18" charset="0"/>
                <a:cs typeface="Times New Roman" panose="02020603050405020304" pitchFamily="18" charset="0"/>
              </a:rPr>
              <a:t>(</a:t>
            </a:r>
            <a:r>
              <a:rPr lang="en-US" sz="2400" dirty="0" err="1" smtClean="0">
                <a:solidFill>
                  <a:schemeClr val="tx1"/>
                </a:solidFill>
                <a:latin typeface="Times New Roman" panose="02020603050405020304" pitchFamily="18" charset="0"/>
                <a:cs typeface="Times New Roman" panose="02020603050405020304" pitchFamily="18" charset="0"/>
              </a:rPr>
              <a:t>Gharibzahedi</a:t>
            </a:r>
            <a:r>
              <a:rPr lang="en-US" sz="2400" dirty="0" smtClean="0">
                <a:solidFill>
                  <a:schemeClr val="tx1"/>
                </a:solidFill>
                <a:latin typeface="Times New Roman" panose="02020603050405020304" pitchFamily="18" charset="0"/>
                <a:cs typeface="Times New Roman" panose="02020603050405020304" pitchFamily="18" charset="0"/>
              </a:rPr>
              <a:t> &amp; </a:t>
            </a:r>
            <a:r>
              <a:rPr lang="en-US" sz="2400" dirty="0" err="1" smtClean="0">
                <a:solidFill>
                  <a:schemeClr val="tx1"/>
                </a:solidFill>
                <a:latin typeface="Times New Roman" panose="02020603050405020304" pitchFamily="18" charset="0"/>
                <a:cs typeface="Times New Roman" panose="02020603050405020304" pitchFamily="18" charset="0"/>
              </a:rPr>
              <a:t>Jafari</a:t>
            </a:r>
            <a:r>
              <a:rPr lang="en-US" sz="2400" dirty="0" smtClean="0">
                <a:solidFill>
                  <a:schemeClr val="tx1"/>
                </a:solidFill>
                <a:latin typeface="Times New Roman" panose="02020603050405020304" pitchFamily="18" charset="0"/>
                <a:cs typeface="Times New Roman" panose="02020603050405020304" pitchFamily="18" charset="0"/>
              </a:rPr>
              <a:t> 2017)</a:t>
            </a:r>
            <a:r>
              <a:rPr lang="en-US" sz="2400" kern="1200" dirty="0" smtClean="0">
                <a:solidFill>
                  <a:schemeClr val="tx1"/>
                </a:solidFill>
                <a:effectLst/>
                <a:latin typeface="Times New Roman" panose="02020603050405020304" pitchFamily="18" charset="0"/>
                <a:ea typeface="+mn-ea"/>
                <a:cs typeface="Times New Roman" panose="02020603050405020304" pitchFamily="18" charset="0"/>
              </a:rPr>
              <a:t>. </a:t>
            </a:r>
            <a:r>
              <a:rPr lang="en-US" sz="2400" kern="1200" dirty="0" smtClean="0">
                <a:solidFill>
                  <a:schemeClr val="tx1"/>
                </a:solidFill>
                <a:effectLst/>
                <a:latin typeface="Times New Roman" panose="02020603050405020304" pitchFamily="18" charset="0"/>
                <a:ea typeface="+mn-ea"/>
                <a:cs typeface="Times New Roman" panose="02020603050405020304" pitchFamily="18" charset="0"/>
              </a:rPr>
              <a:t>Minerals such as sodium and calcium play a vital role in the body of human beings. For instance, calcium role in the body helps in the formation of healthy bones and teeth, calcium also helps in the relaxation and contraction of body muscles, and calcium finally helps boost the body's immune system. The roles played by sodium mineral in the body include; maintaining the proper balance in the fluid within the body of human beings and helps in the functioning of the nerves and muscle contraction.</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t>
            </a:r>
            <a:endParaRPr lang="en-US" dirty="0"/>
          </a:p>
        </p:txBody>
      </p:sp>
      <p:sp>
        <p:nvSpPr>
          <p:cNvPr id="4" name="Slide Number Placeholder 3"/>
          <p:cNvSpPr>
            <a:spLocks noGrp="1"/>
          </p:cNvSpPr>
          <p:nvPr>
            <p:ph type="sldNum" sz="quarter" idx="10"/>
          </p:nvPr>
        </p:nvSpPr>
        <p:spPr/>
        <p:txBody>
          <a:bodyPr/>
          <a:lstStyle/>
          <a:p>
            <a:fld id="{E1AF74F6-B6F3-4097-9CF8-FE32D8800FEC}" type="slidenum">
              <a:rPr lang="en-US" smtClean="0"/>
              <a:t>2</a:t>
            </a:fld>
            <a:endParaRPr lang="en-US"/>
          </a:p>
        </p:txBody>
      </p:sp>
    </p:spTree>
    <p:extLst>
      <p:ext uri="{BB962C8B-B14F-4D97-AF65-F5344CB8AC3E}">
        <p14:creationId xmlns:p14="http://schemas.microsoft.com/office/powerpoint/2010/main" val="13250206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kern="1200" dirty="0" smtClean="0">
                <a:solidFill>
                  <a:schemeClr val="tx1"/>
                </a:solidFill>
                <a:effectLst/>
                <a:latin typeface="+mn-lt"/>
                <a:ea typeface="+mn-ea"/>
                <a:cs typeface="+mn-cs"/>
              </a:rPr>
              <a:t>According to </a:t>
            </a:r>
            <a:r>
              <a:rPr lang="en-US" sz="2400" kern="1200" dirty="0" err="1" smtClean="0">
                <a:solidFill>
                  <a:schemeClr val="tx1"/>
                </a:solidFill>
                <a:effectLst/>
                <a:latin typeface="+mn-lt"/>
                <a:ea typeface="+mn-ea"/>
                <a:cs typeface="+mn-cs"/>
              </a:rPr>
              <a:t>Gharibzahedi</a:t>
            </a:r>
            <a:r>
              <a:rPr lang="en-US" sz="2400" kern="1200" dirty="0" smtClean="0">
                <a:solidFill>
                  <a:schemeClr val="tx1"/>
                </a:solidFill>
                <a:effectLst/>
                <a:latin typeface="+mn-lt"/>
                <a:ea typeface="+mn-ea"/>
                <a:cs typeface="+mn-cs"/>
              </a:rPr>
              <a:t> &amp; </a:t>
            </a:r>
            <a:r>
              <a:rPr lang="en-US" sz="2400" kern="1200" dirty="0" err="1" smtClean="0">
                <a:solidFill>
                  <a:schemeClr val="tx1"/>
                </a:solidFill>
                <a:effectLst/>
                <a:latin typeface="+mn-lt"/>
                <a:ea typeface="+mn-ea"/>
                <a:cs typeface="+mn-cs"/>
              </a:rPr>
              <a:t>Jafari</a:t>
            </a:r>
            <a:r>
              <a:rPr lang="en-US" sz="2400" kern="1200" dirty="0" smtClean="0">
                <a:solidFill>
                  <a:schemeClr val="tx1"/>
                </a:solidFill>
                <a:effectLst/>
                <a:latin typeface="+mn-lt"/>
                <a:ea typeface="+mn-ea"/>
                <a:cs typeface="+mn-cs"/>
              </a:rPr>
              <a:t> (2017), the Dietary Reference Intake is defined as the WHO's recommended values that are used to plan and examine the trend of intakes of minerals for the health of individuals. The DRI for sodium mineral and Calcium mineral are depicted in the tables shown above, containing the data that reflects the average daily amount of minerals (Sodium and Calcium) considered adequate to meet healthy adults' standards.</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AF74F6-B6F3-4097-9CF8-FE32D8800FE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612439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kern="1200" dirty="0" smtClean="0">
                <a:solidFill>
                  <a:schemeClr val="tx1"/>
                </a:solidFill>
                <a:effectLst/>
                <a:latin typeface="Times New Roman" panose="02020603050405020304" pitchFamily="18" charset="0"/>
                <a:ea typeface="+mn-ea"/>
                <a:cs typeface="Times New Roman" panose="02020603050405020304" pitchFamily="18" charset="0"/>
              </a:rPr>
              <a:t>WHO recommends eating a diet made of nutrient-rich food since nutrient-rich foods have low sugar and have much of sodium constituents. Diet food rich in nutrients also contains many minerals, which significantly nourishes one's body and maintains one's </a:t>
            </a:r>
            <a:r>
              <a:rPr lang="en-US" sz="2400" kern="1200" dirty="0" smtClean="0">
                <a:solidFill>
                  <a:schemeClr val="tx1"/>
                </a:solidFill>
                <a:effectLst/>
                <a:latin typeface="Times New Roman" panose="02020603050405020304" pitchFamily="18" charset="0"/>
                <a:ea typeface="+mn-ea"/>
                <a:cs typeface="Times New Roman" panose="02020603050405020304" pitchFamily="18" charset="0"/>
              </a:rPr>
              <a:t>health </a:t>
            </a:r>
            <a:r>
              <a:rPr lang="en-US" sz="2400" dirty="0" smtClean="0">
                <a:solidFill>
                  <a:schemeClr val="tx1"/>
                </a:solidFill>
                <a:latin typeface="Times New Roman" panose="02020603050405020304" pitchFamily="18" charset="0"/>
                <a:cs typeface="Times New Roman" panose="02020603050405020304" pitchFamily="18" charset="0"/>
              </a:rPr>
              <a:t>(</a:t>
            </a:r>
            <a:r>
              <a:rPr lang="en-US" sz="2400" dirty="0" err="1" smtClean="0">
                <a:solidFill>
                  <a:schemeClr val="tx1"/>
                </a:solidFill>
                <a:latin typeface="Times New Roman" panose="02020603050405020304" pitchFamily="18" charset="0"/>
                <a:cs typeface="Times New Roman" panose="02020603050405020304" pitchFamily="18" charset="0"/>
              </a:rPr>
              <a:t>Cuhls</a:t>
            </a:r>
            <a:r>
              <a:rPr lang="en-US" sz="2400" dirty="0" smtClean="0">
                <a:solidFill>
                  <a:schemeClr val="tx1"/>
                </a:solidFill>
                <a:latin typeface="Times New Roman" panose="02020603050405020304" pitchFamily="18" charset="0"/>
                <a:cs typeface="Times New Roman" panose="02020603050405020304" pitchFamily="18" charset="0"/>
              </a:rPr>
              <a:t> et al., 2017)</a:t>
            </a:r>
            <a:r>
              <a:rPr lang="en-US" sz="2400" kern="1200" dirty="0" smtClean="0">
                <a:solidFill>
                  <a:schemeClr val="tx1"/>
                </a:solidFill>
                <a:effectLst/>
                <a:latin typeface="Times New Roman" panose="02020603050405020304" pitchFamily="18" charset="0"/>
                <a:ea typeface="+mn-ea"/>
                <a:cs typeface="Times New Roman" panose="02020603050405020304" pitchFamily="18" charset="0"/>
              </a:rPr>
              <a:t>. </a:t>
            </a:r>
            <a:r>
              <a:rPr lang="en-US" sz="2400" kern="1200" dirty="0" smtClean="0">
                <a:solidFill>
                  <a:schemeClr val="tx1"/>
                </a:solidFill>
                <a:effectLst/>
                <a:latin typeface="Times New Roman" panose="02020603050405020304" pitchFamily="18" charset="0"/>
                <a:ea typeface="+mn-ea"/>
                <a:cs typeface="Times New Roman" panose="02020603050405020304" pitchFamily="18" charset="0"/>
              </a:rPr>
              <a:t>Additionally, eating a diet rich in nutrients helps the body to reduce the risks of chronic diseases.</a:t>
            </a:r>
          </a:p>
          <a:p>
            <a:endParaRPr lang="en-US" dirty="0"/>
          </a:p>
        </p:txBody>
      </p:sp>
      <p:sp>
        <p:nvSpPr>
          <p:cNvPr id="4" name="Slide Number Placeholder 3"/>
          <p:cNvSpPr>
            <a:spLocks noGrp="1"/>
          </p:cNvSpPr>
          <p:nvPr>
            <p:ph type="sldNum" sz="quarter" idx="10"/>
          </p:nvPr>
        </p:nvSpPr>
        <p:spPr/>
        <p:txBody>
          <a:bodyPr/>
          <a:lstStyle/>
          <a:p>
            <a:fld id="{E1AF74F6-B6F3-4097-9CF8-FE32D8800FEC}" type="slidenum">
              <a:rPr lang="en-US" smtClean="0"/>
              <a:t>4</a:t>
            </a:fld>
            <a:endParaRPr lang="en-US"/>
          </a:p>
        </p:txBody>
      </p:sp>
    </p:spTree>
    <p:extLst>
      <p:ext uri="{BB962C8B-B14F-4D97-AF65-F5344CB8AC3E}">
        <p14:creationId xmlns:p14="http://schemas.microsoft.com/office/powerpoint/2010/main" val="28217741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400" kern="1200" dirty="0" smtClean="0">
                <a:solidFill>
                  <a:schemeClr val="tx1"/>
                </a:solidFill>
                <a:effectLst/>
                <a:latin typeface="Times New Roman" panose="02020603050405020304" pitchFamily="18" charset="0"/>
                <a:ea typeface="+mn-ea"/>
                <a:cs typeface="Times New Roman" panose="02020603050405020304" pitchFamily="18" charset="0"/>
              </a:rPr>
              <a:t>Getting routinely overload with minerals such as Sodium and Calcium can hurt one's health. In general, mineral toxicity can result when one accidentally consumes too much of minerals, as in the case of drinking ocean water, or is overexposed to industrial </a:t>
            </a:r>
            <a:r>
              <a:rPr lang="en-US" sz="2400" kern="1200" dirty="0" smtClean="0">
                <a:solidFill>
                  <a:schemeClr val="tx1"/>
                </a:solidFill>
                <a:effectLst/>
                <a:latin typeface="Times New Roman" panose="02020603050405020304" pitchFamily="18" charset="0"/>
                <a:ea typeface="+mn-ea"/>
                <a:cs typeface="Times New Roman" panose="02020603050405020304" pitchFamily="18" charset="0"/>
              </a:rPr>
              <a:t>pollutants </a:t>
            </a:r>
            <a:r>
              <a:rPr lang="en-US" sz="2400" dirty="0" smtClean="0">
                <a:solidFill>
                  <a:schemeClr val="tx1"/>
                </a:solidFill>
                <a:latin typeface="Times New Roman" panose="02020603050405020304" pitchFamily="18" charset="0"/>
                <a:cs typeface="Times New Roman" panose="02020603050405020304" pitchFamily="18" charset="0"/>
              </a:rPr>
              <a:t>(</a:t>
            </a:r>
            <a:r>
              <a:rPr lang="en-US" sz="2400" dirty="0" err="1" smtClean="0">
                <a:solidFill>
                  <a:schemeClr val="tx1"/>
                </a:solidFill>
                <a:latin typeface="Times New Roman" panose="02020603050405020304" pitchFamily="18" charset="0"/>
                <a:cs typeface="Times New Roman" panose="02020603050405020304" pitchFamily="18" charset="0"/>
              </a:rPr>
              <a:t>Gharibzahedi</a:t>
            </a:r>
            <a:r>
              <a:rPr lang="en-US" sz="2400" dirty="0" smtClean="0">
                <a:solidFill>
                  <a:schemeClr val="tx1"/>
                </a:solidFill>
                <a:latin typeface="Times New Roman" panose="02020603050405020304" pitchFamily="18" charset="0"/>
                <a:cs typeface="Times New Roman" panose="02020603050405020304" pitchFamily="18" charset="0"/>
              </a:rPr>
              <a:t> &amp; </a:t>
            </a:r>
            <a:r>
              <a:rPr lang="en-US" sz="2400" dirty="0" err="1" smtClean="0">
                <a:solidFill>
                  <a:schemeClr val="tx1"/>
                </a:solidFill>
                <a:latin typeface="Times New Roman" panose="02020603050405020304" pitchFamily="18" charset="0"/>
                <a:cs typeface="Times New Roman" panose="02020603050405020304" pitchFamily="18" charset="0"/>
              </a:rPr>
              <a:t>Jafari</a:t>
            </a:r>
            <a:r>
              <a:rPr lang="en-US" sz="2400" dirty="0" smtClean="0">
                <a:solidFill>
                  <a:schemeClr val="tx1"/>
                </a:solidFill>
                <a:latin typeface="Times New Roman" panose="02020603050405020304" pitchFamily="18" charset="0"/>
                <a:cs typeface="Times New Roman" panose="02020603050405020304" pitchFamily="18" charset="0"/>
              </a:rPr>
              <a:t> 2017)</a:t>
            </a:r>
            <a:r>
              <a:rPr lang="en-US" sz="2400" kern="1200" dirty="0" smtClean="0">
                <a:solidFill>
                  <a:schemeClr val="tx1"/>
                </a:solidFill>
                <a:effectLst/>
                <a:latin typeface="Times New Roman" panose="02020603050405020304" pitchFamily="18" charset="0"/>
                <a:ea typeface="+mn-ea"/>
                <a:cs typeface="Times New Roman" panose="02020603050405020304" pitchFamily="18" charset="0"/>
              </a:rPr>
              <a:t>. </a:t>
            </a:r>
            <a:r>
              <a:rPr lang="en-US" sz="2400" kern="1200" dirty="0" smtClean="0">
                <a:solidFill>
                  <a:schemeClr val="tx1"/>
                </a:solidFill>
                <a:effectLst/>
                <a:latin typeface="Times New Roman" panose="02020603050405020304" pitchFamily="18" charset="0"/>
                <a:ea typeface="+mn-ea"/>
                <a:cs typeface="Times New Roman" panose="02020603050405020304" pitchFamily="18" charset="0"/>
              </a:rPr>
              <a:t>This toxicity increases the risks of the body to chronic diseases</a:t>
            </a:r>
            <a:r>
              <a:rPr lang="en-US" sz="1200" kern="1200" dirty="0" smtClean="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1AF74F6-B6F3-4097-9CF8-FE32D8800FEC}" type="slidenum">
              <a:rPr lang="en-US" smtClean="0"/>
              <a:t>5</a:t>
            </a:fld>
            <a:endParaRPr lang="en-US"/>
          </a:p>
        </p:txBody>
      </p:sp>
    </p:spTree>
    <p:extLst>
      <p:ext uri="{BB962C8B-B14F-4D97-AF65-F5344CB8AC3E}">
        <p14:creationId xmlns:p14="http://schemas.microsoft.com/office/powerpoint/2010/main" val="2469872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kern="1200" dirty="0" smtClean="0">
                <a:solidFill>
                  <a:schemeClr val="tx1"/>
                </a:solidFill>
                <a:effectLst/>
                <a:latin typeface="Times New Roman" panose="02020603050405020304" pitchFamily="18" charset="0"/>
                <a:ea typeface="+mn-ea"/>
                <a:cs typeface="Times New Roman" panose="02020603050405020304" pitchFamily="18" charset="0"/>
              </a:rPr>
              <a:t>Nutritional deficiencies occur if individuals do not put into consideration the diet that necessary amount to </a:t>
            </a:r>
            <a:r>
              <a:rPr lang="en-US" sz="2400" kern="1200" dirty="0" smtClean="0">
                <a:solidFill>
                  <a:schemeClr val="tx1"/>
                </a:solidFill>
                <a:effectLst/>
                <a:latin typeface="Times New Roman" panose="02020603050405020304" pitchFamily="18" charset="0"/>
                <a:ea typeface="+mn-ea"/>
                <a:cs typeface="Times New Roman" panose="02020603050405020304" pitchFamily="18" charset="0"/>
              </a:rPr>
              <a:t>nutrient </a:t>
            </a:r>
            <a:r>
              <a:rPr lang="en-US" sz="2400" dirty="0" smtClean="0">
                <a:solidFill>
                  <a:schemeClr val="tx1"/>
                </a:solidFill>
                <a:latin typeface="Times New Roman" panose="02020603050405020304" pitchFamily="18" charset="0"/>
                <a:cs typeface="Times New Roman" panose="02020603050405020304" pitchFamily="18" charset="0"/>
              </a:rPr>
              <a:t>(</a:t>
            </a:r>
            <a:r>
              <a:rPr lang="en-US" sz="2400" dirty="0" err="1" smtClean="0">
                <a:solidFill>
                  <a:schemeClr val="tx1"/>
                </a:solidFill>
                <a:latin typeface="Times New Roman" panose="02020603050405020304" pitchFamily="18" charset="0"/>
                <a:cs typeface="Times New Roman" panose="02020603050405020304" pitchFamily="18" charset="0"/>
              </a:rPr>
              <a:t>Cuhls</a:t>
            </a:r>
            <a:r>
              <a:rPr lang="en-US" sz="2400" dirty="0" smtClean="0">
                <a:solidFill>
                  <a:schemeClr val="tx1"/>
                </a:solidFill>
                <a:latin typeface="Times New Roman" panose="02020603050405020304" pitchFamily="18" charset="0"/>
                <a:cs typeface="Times New Roman" panose="02020603050405020304" pitchFamily="18" charset="0"/>
              </a:rPr>
              <a:t> et al., 2017)</a:t>
            </a:r>
          </a:p>
          <a:p>
            <a:pPr marL="0" marR="0" indent="0" algn="l" defTabSz="914400" rtl="0" eaLnBrk="1" fontAlgn="auto" latinLnBrk="0" hangingPunct="1">
              <a:lnSpc>
                <a:spcPct val="100000"/>
              </a:lnSpc>
              <a:spcBef>
                <a:spcPts val="0"/>
              </a:spcBef>
              <a:spcAft>
                <a:spcPts val="0"/>
              </a:spcAft>
              <a:buClrTx/>
              <a:buSzTx/>
              <a:buFontTx/>
              <a:buNone/>
              <a:tabLst/>
              <a:defRPr/>
            </a:pPr>
            <a:r>
              <a:rPr lang="en-US" sz="2400" kern="1200" dirty="0" smtClean="0">
                <a:solidFill>
                  <a:schemeClr val="tx1"/>
                </a:solidFill>
                <a:effectLst/>
                <a:latin typeface="Times New Roman" panose="02020603050405020304" pitchFamily="18" charset="0"/>
                <a:ea typeface="+mn-ea"/>
                <a:cs typeface="Times New Roman" panose="02020603050405020304" pitchFamily="18" charset="0"/>
              </a:rPr>
              <a:t>. </a:t>
            </a:r>
            <a:r>
              <a:rPr lang="en-US" sz="2400" kern="1200" dirty="0" smtClean="0">
                <a:solidFill>
                  <a:schemeClr val="tx1"/>
                </a:solidFill>
                <a:effectLst/>
                <a:latin typeface="Times New Roman" panose="02020603050405020304" pitchFamily="18" charset="0"/>
                <a:ea typeface="+mn-ea"/>
                <a:cs typeface="Times New Roman" panose="02020603050405020304" pitchFamily="18" charset="0"/>
              </a:rPr>
              <a:t>Deficiencies can result in a variety of health related problems. Generally, such health-related issues include digestion problems, defective bone growth, and a variety of disorders. In summary, all minerals are essential in the body; therefore, it is recommendable to accurately monitor mineral intake levels.</a:t>
            </a:r>
          </a:p>
          <a:p>
            <a:endParaRPr lang="en-US" dirty="0"/>
          </a:p>
        </p:txBody>
      </p:sp>
      <p:sp>
        <p:nvSpPr>
          <p:cNvPr id="4" name="Slide Number Placeholder 3"/>
          <p:cNvSpPr>
            <a:spLocks noGrp="1"/>
          </p:cNvSpPr>
          <p:nvPr>
            <p:ph type="sldNum" sz="quarter" idx="10"/>
          </p:nvPr>
        </p:nvSpPr>
        <p:spPr/>
        <p:txBody>
          <a:bodyPr/>
          <a:lstStyle/>
          <a:p>
            <a:fld id="{E1AF74F6-B6F3-4097-9CF8-FE32D8800FEC}" type="slidenum">
              <a:rPr lang="en-US" smtClean="0"/>
              <a:t>6</a:t>
            </a:fld>
            <a:endParaRPr lang="en-US"/>
          </a:p>
        </p:txBody>
      </p:sp>
    </p:spTree>
    <p:extLst>
      <p:ext uri="{BB962C8B-B14F-4D97-AF65-F5344CB8AC3E}">
        <p14:creationId xmlns:p14="http://schemas.microsoft.com/office/powerpoint/2010/main" val="41113428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8923A911-EE22-4091-A310-F2BFB780A792}" type="datetimeFigureOut">
              <a:rPr lang="en-US" smtClean="0"/>
              <a:t>10/20/2020</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4E78536C-ECBA-4A67-B13E-005002DFAF87}" type="slidenum">
              <a:rPr lang="en-US" smtClean="0"/>
              <a:t>‹#›</a:t>
            </a:fld>
            <a:endParaRPr lang="en-US"/>
          </a:p>
        </p:txBody>
      </p:sp>
    </p:spTree>
    <p:extLst>
      <p:ext uri="{BB962C8B-B14F-4D97-AF65-F5344CB8AC3E}">
        <p14:creationId xmlns:p14="http://schemas.microsoft.com/office/powerpoint/2010/main" val="33368648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923A911-EE22-4091-A310-F2BFB780A792}" type="datetimeFigureOut">
              <a:rPr lang="en-US" smtClean="0"/>
              <a:t>10/20/2020</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E78536C-ECBA-4A67-B13E-005002DFAF87}" type="slidenum">
              <a:rPr lang="en-US" smtClean="0"/>
              <a:t>‹#›</a:t>
            </a:fld>
            <a:endParaRPr lang="en-US"/>
          </a:p>
        </p:txBody>
      </p:sp>
    </p:spTree>
    <p:extLst>
      <p:ext uri="{BB962C8B-B14F-4D97-AF65-F5344CB8AC3E}">
        <p14:creationId xmlns:p14="http://schemas.microsoft.com/office/powerpoint/2010/main" val="41070450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923A911-EE22-4091-A310-F2BFB780A792}" type="datetimeFigureOut">
              <a:rPr lang="en-US" smtClean="0"/>
              <a:t>10/20/2020</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E78536C-ECBA-4A67-B13E-005002DFAF87}" type="slidenum">
              <a:rPr lang="en-US" smtClean="0"/>
              <a:t>‹#›</a:t>
            </a:fld>
            <a:endParaRPr lang="en-US"/>
          </a:p>
        </p:txBody>
      </p:sp>
    </p:spTree>
    <p:extLst>
      <p:ext uri="{BB962C8B-B14F-4D97-AF65-F5344CB8AC3E}">
        <p14:creationId xmlns:p14="http://schemas.microsoft.com/office/powerpoint/2010/main" val="39400473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923A911-EE22-4091-A310-F2BFB780A792}" type="datetimeFigureOut">
              <a:rPr lang="en-US" smtClean="0"/>
              <a:t>10/20/2020</a:t>
            </a:fld>
            <a:endParaRPr lang="en-US"/>
          </a:p>
        </p:txBody>
      </p:sp>
      <p:sp>
        <p:nvSpPr>
          <p:cNvPr id="6" name="Footer Placeholder 5"/>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4E78536C-ECBA-4A67-B13E-005002DFAF87}" type="slidenum">
              <a:rPr lang="en-US" smtClean="0"/>
              <a:t>‹#›</a:t>
            </a:fld>
            <a:endParaRPr lang="en-US"/>
          </a:p>
        </p:txBody>
      </p:sp>
    </p:spTree>
    <p:extLst>
      <p:ext uri="{BB962C8B-B14F-4D97-AF65-F5344CB8AC3E}">
        <p14:creationId xmlns:p14="http://schemas.microsoft.com/office/powerpoint/2010/main" val="19422374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923A911-EE22-4091-A310-F2BFB780A792}" type="datetimeFigureOut">
              <a:rPr lang="en-US" smtClean="0"/>
              <a:t>10/20/2020</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4E78536C-ECBA-4A67-B13E-005002DFAF87}" type="slidenum">
              <a:rPr lang="en-US" smtClean="0"/>
              <a:t>‹#›</a:t>
            </a:fld>
            <a:endParaRPr lang="en-US"/>
          </a:p>
        </p:txBody>
      </p:sp>
    </p:spTree>
    <p:extLst>
      <p:ext uri="{BB962C8B-B14F-4D97-AF65-F5344CB8AC3E}">
        <p14:creationId xmlns:p14="http://schemas.microsoft.com/office/powerpoint/2010/main" val="17582864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923A911-EE22-4091-A310-F2BFB780A792}" type="datetimeFigureOut">
              <a:rPr lang="en-US" smtClean="0"/>
              <a:t>10/20/2020</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4E78536C-ECBA-4A67-B13E-005002DFAF87}" type="slidenum">
              <a:rPr lang="en-US" smtClean="0"/>
              <a:t>‹#›</a:t>
            </a:fld>
            <a:endParaRPr lang="en-US"/>
          </a:p>
        </p:txBody>
      </p:sp>
    </p:spTree>
    <p:extLst>
      <p:ext uri="{BB962C8B-B14F-4D97-AF65-F5344CB8AC3E}">
        <p14:creationId xmlns:p14="http://schemas.microsoft.com/office/powerpoint/2010/main" val="23191201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923A911-EE22-4091-A310-F2BFB780A792}" type="datetimeFigureOut">
              <a:rPr lang="en-US" smtClean="0"/>
              <a:t>10/20/2020</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4E78536C-ECBA-4A67-B13E-005002DFAF87}" type="slidenum">
              <a:rPr lang="en-US" smtClean="0"/>
              <a:t>‹#›</a:t>
            </a:fld>
            <a:endParaRPr lang="en-US"/>
          </a:p>
        </p:txBody>
      </p:sp>
    </p:spTree>
    <p:extLst>
      <p:ext uri="{BB962C8B-B14F-4D97-AF65-F5344CB8AC3E}">
        <p14:creationId xmlns:p14="http://schemas.microsoft.com/office/powerpoint/2010/main" val="190879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8923A911-EE22-4091-A310-F2BFB780A792}" type="datetimeFigureOut">
              <a:rPr lang="en-US" smtClean="0"/>
              <a:t>10/20/2020</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4E78536C-ECBA-4A67-B13E-005002DFAF87}" type="slidenum">
              <a:rPr lang="en-US" smtClean="0"/>
              <a:t>‹#›</a:t>
            </a:fld>
            <a:endParaRPr lang="en-US"/>
          </a:p>
        </p:txBody>
      </p:sp>
    </p:spTree>
    <p:extLst>
      <p:ext uri="{BB962C8B-B14F-4D97-AF65-F5344CB8AC3E}">
        <p14:creationId xmlns:p14="http://schemas.microsoft.com/office/powerpoint/2010/main" val="3970800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8923A911-EE22-4091-A310-F2BFB780A792}" type="datetimeFigureOut">
              <a:rPr lang="en-US" smtClean="0"/>
              <a:t>10/20/2020</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E78536C-ECBA-4A67-B13E-005002DFAF87}" type="slidenum">
              <a:rPr lang="en-US" smtClean="0"/>
              <a:t>‹#›</a:t>
            </a:fld>
            <a:endParaRPr lang="en-US"/>
          </a:p>
        </p:txBody>
      </p:sp>
    </p:spTree>
    <p:extLst>
      <p:ext uri="{BB962C8B-B14F-4D97-AF65-F5344CB8AC3E}">
        <p14:creationId xmlns:p14="http://schemas.microsoft.com/office/powerpoint/2010/main" val="38156168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923A911-EE22-4091-A310-F2BFB780A792}" type="datetimeFigureOut">
              <a:rPr lang="en-US" smtClean="0"/>
              <a:t>10/20/2020</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E78536C-ECBA-4A67-B13E-005002DFAF87}" type="slidenum">
              <a:rPr lang="en-US" smtClean="0"/>
              <a:t>‹#›</a:t>
            </a:fld>
            <a:endParaRPr lang="en-US"/>
          </a:p>
        </p:txBody>
      </p:sp>
    </p:spTree>
    <p:extLst>
      <p:ext uri="{BB962C8B-B14F-4D97-AF65-F5344CB8AC3E}">
        <p14:creationId xmlns:p14="http://schemas.microsoft.com/office/powerpoint/2010/main" val="34896810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923A911-EE22-4091-A310-F2BFB780A792}" type="datetimeFigureOut">
              <a:rPr lang="en-US" smtClean="0"/>
              <a:t>10/20/2020</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E78536C-ECBA-4A67-B13E-005002DFAF87}" type="slidenum">
              <a:rPr lang="en-US" smtClean="0"/>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8007108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8923A911-EE22-4091-A310-F2BFB780A792}" type="datetimeFigureOut">
              <a:rPr lang="en-US" smtClean="0"/>
              <a:t>10/20/2020</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E78536C-ECBA-4A67-B13E-005002DFAF87}" type="slidenum">
              <a:rPr lang="en-US" smtClean="0"/>
              <a:t>‹#›</a:t>
            </a:fld>
            <a:endParaRPr lang="en-US"/>
          </a:p>
        </p:txBody>
      </p:sp>
    </p:spTree>
    <p:extLst>
      <p:ext uri="{BB962C8B-B14F-4D97-AF65-F5344CB8AC3E}">
        <p14:creationId xmlns:p14="http://schemas.microsoft.com/office/powerpoint/2010/main" val="20942543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8923A911-EE22-4091-A310-F2BFB780A792}" type="datetimeFigureOut">
              <a:rPr lang="en-US" smtClean="0"/>
              <a:t>10/20/2020</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E78536C-ECBA-4A67-B13E-005002DFAF87}" type="slidenum">
              <a:rPr lang="en-US" smtClean="0"/>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6200718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8923A911-EE22-4091-A310-F2BFB780A792}" type="datetimeFigureOut">
              <a:rPr lang="en-US" smtClean="0"/>
              <a:t>10/20/2020</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E78536C-ECBA-4A67-B13E-005002DFAF87}" type="slidenum">
              <a:rPr lang="en-US" smtClean="0"/>
              <a:t>‹#›</a:t>
            </a:fld>
            <a:endParaRPr lang="en-US"/>
          </a:p>
        </p:txBody>
      </p:sp>
    </p:spTree>
    <p:extLst>
      <p:ext uri="{BB962C8B-B14F-4D97-AF65-F5344CB8AC3E}">
        <p14:creationId xmlns:p14="http://schemas.microsoft.com/office/powerpoint/2010/main" val="9319776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923A911-EE22-4091-A310-F2BFB780A792}" type="datetimeFigureOut">
              <a:rPr lang="en-US" smtClean="0"/>
              <a:t>10/20/2020</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E78536C-ECBA-4A67-B13E-005002DFAF87}" type="slidenum">
              <a:rPr lang="en-US" smtClean="0"/>
              <a:t>‹#›</a:t>
            </a:fld>
            <a:endParaRPr lang="en-US"/>
          </a:p>
        </p:txBody>
      </p:sp>
    </p:spTree>
    <p:extLst>
      <p:ext uri="{BB962C8B-B14F-4D97-AF65-F5344CB8AC3E}">
        <p14:creationId xmlns:p14="http://schemas.microsoft.com/office/powerpoint/2010/main" val="22984090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923A911-EE22-4091-A310-F2BFB780A792}" type="datetimeFigureOut">
              <a:rPr lang="en-US" smtClean="0"/>
              <a:t>10/20/2020</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E78536C-ECBA-4A67-B13E-005002DFAF87}" type="slidenum">
              <a:rPr lang="en-US" smtClean="0"/>
              <a:t>‹#›</a:t>
            </a:fld>
            <a:endParaRPr lang="en-US"/>
          </a:p>
        </p:txBody>
      </p:sp>
    </p:spTree>
    <p:extLst>
      <p:ext uri="{BB962C8B-B14F-4D97-AF65-F5344CB8AC3E}">
        <p14:creationId xmlns:p14="http://schemas.microsoft.com/office/powerpoint/2010/main" val="34600222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8923A911-EE22-4091-A310-F2BFB780A792}" type="datetimeFigureOut">
              <a:rPr lang="en-US" smtClean="0"/>
              <a:t>10/20/2020</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4E78536C-ECBA-4A67-B13E-005002DFAF87}" type="slidenum">
              <a:rPr lang="en-US" smtClean="0"/>
              <a:t>‹#›</a:t>
            </a:fld>
            <a:endParaRPr lang="en-US"/>
          </a:p>
        </p:txBody>
      </p:sp>
    </p:spTree>
    <p:extLst>
      <p:ext uri="{BB962C8B-B14F-4D97-AF65-F5344CB8AC3E}">
        <p14:creationId xmlns:p14="http://schemas.microsoft.com/office/powerpoint/2010/main" val="469780696"/>
      </p:ext>
    </p:extLst>
  </p:cSld>
  <p:clrMap bg1="lt1" tx1="dk1" bg2="lt2" tx2="dk2" accent1="accent1" accent2="accent2" accent3="accent3" accent4="accent4" accent5="accent5" accent6="accent6" hlink="hlink" folHlink="folHlink"/>
  <p:sldLayoutIdLst>
    <p:sldLayoutId id="2147483770" r:id="rId1"/>
    <p:sldLayoutId id="2147483771" r:id="rId2"/>
    <p:sldLayoutId id="2147483772" r:id="rId3"/>
    <p:sldLayoutId id="2147483773" r:id="rId4"/>
    <p:sldLayoutId id="2147483774" r:id="rId5"/>
    <p:sldLayoutId id="2147483775" r:id="rId6"/>
    <p:sldLayoutId id="2147483776" r:id="rId7"/>
    <p:sldLayoutId id="2147483777" r:id="rId8"/>
    <p:sldLayoutId id="2147483778" r:id="rId9"/>
    <p:sldLayoutId id="2147483779" r:id="rId10"/>
    <p:sldLayoutId id="2147483780" r:id="rId11"/>
    <p:sldLayoutId id="2147483781" r:id="rId12"/>
    <p:sldLayoutId id="2147483782" r:id="rId13"/>
    <p:sldLayoutId id="2147483783" r:id="rId14"/>
    <p:sldLayoutId id="2147483784" r:id="rId15"/>
    <p:sldLayoutId id="2147483785"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067" y="1155032"/>
            <a:ext cx="7766936" cy="1620252"/>
          </a:xfrm>
        </p:spPr>
        <p:txBody>
          <a:bodyPr/>
          <a:lstStyle/>
          <a:p>
            <a:pPr algn="ctr"/>
            <a:r>
              <a:rPr lang="en-US" sz="2800" b="1" dirty="0" smtClean="0">
                <a:solidFill>
                  <a:schemeClr val="tx1"/>
                </a:solidFill>
                <a:latin typeface="Times New Roman" panose="02020603050405020304" pitchFamily="18" charset="0"/>
                <a:cs typeface="Times New Roman" panose="02020603050405020304" pitchFamily="18" charset="0"/>
              </a:rPr>
              <a:t>Minerals</a:t>
            </a:r>
            <a:endParaRPr lang="en-US" sz="2800" b="1" dirty="0">
              <a:solidFill>
                <a:schemeClr val="tx1"/>
              </a:solidFill>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1507067" y="3031958"/>
            <a:ext cx="7766936" cy="3047999"/>
          </a:xfrm>
        </p:spPr>
        <p:txBody>
          <a:bodyPr/>
          <a:lstStyle/>
          <a:p>
            <a:pPr algn="ctr"/>
            <a:r>
              <a:rPr lang="en-US" sz="2400" dirty="0" smtClean="0">
                <a:solidFill>
                  <a:schemeClr val="tx1"/>
                </a:solidFill>
                <a:latin typeface="Times New Roman" panose="02020603050405020304" pitchFamily="18" charset="0"/>
                <a:cs typeface="Times New Roman" panose="02020603050405020304" pitchFamily="18" charset="0"/>
              </a:rPr>
              <a:t>Name</a:t>
            </a:r>
          </a:p>
          <a:p>
            <a:pPr algn="ctr"/>
            <a:r>
              <a:rPr lang="en-US" sz="2400" dirty="0" smtClean="0">
                <a:solidFill>
                  <a:schemeClr val="tx1"/>
                </a:solidFill>
                <a:latin typeface="Times New Roman" panose="02020603050405020304" pitchFamily="18" charset="0"/>
                <a:cs typeface="Times New Roman" panose="02020603050405020304" pitchFamily="18" charset="0"/>
              </a:rPr>
              <a:t>Institution</a:t>
            </a:r>
          </a:p>
          <a:p>
            <a:pPr algn="ctr"/>
            <a:r>
              <a:rPr lang="en-US" sz="2400" dirty="0" smtClean="0">
                <a:solidFill>
                  <a:schemeClr val="tx1"/>
                </a:solidFill>
                <a:latin typeface="Times New Roman" panose="02020603050405020304" pitchFamily="18" charset="0"/>
                <a:cs typeface="Times New Roman" panose="02020603050405020304" pitchFamily="18" charset="0"/>
              </a:rPr>
              <a:t>Date</a:t>
            </a:r>
          </a:p>
          <a:p>
            <a:pPr algn="l"/>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295957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80674" y="143691"/>
            <a:ext cx="8630652" cy="1027383"/>
          </a:xfrm>
        </p:spPr>
        <p:txBody>
          <a:bodyPr>
            <a:normAutofit/>
          </a:bodyPr>
          <a:lstStyle/>
          <a:p>
            <a:pPr algn="ctr"/>
            <a:r>
              <a:rPr lang="en-US" sz="2800" b="1" dirty="0" smtClean="0">
                <a:solidFill>
                  <a:schemeClr val="tx1"/>
                </a:solidFill>
                <a:latin typeface="Times New Roman" panose="02020603050405020304" pitchFamily="18" charset="0"/>
                <a:cs typeface="Times New Roman" panose="02020603050405020304" pitchFamily="18" charset="0"/>
              </a:rPr>
              <a:t>Introduction</a:t>
            </a:r>
            <a:endParaRPr lang="en-US" sz="2800" b="1" dirty="0">
              <a:solidFill>
                <a:schemeClr val="tx1"/>
              </a:solidFill>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1524000" y="1593669"/>
            <a:ext cx="9144000" cy="4624251"/>
          </a:xfrm>
        </p:spPr>
        <p:txBody>
          <a:bodyPr>
            <a:normAutofit/>
          </a:bodyPr>
          <a:lstStyle/>
          <a:p>
            <a:pPr marL="342900" indent="-342900" algn="l">
              <a:buFont typeface="Wingdings" panose="05000000000000000000" pitchFamily="2" charset="2"/>
              <a:buChar char="Ø"/>
            </a:pPr>
            <a:r>
              <a:rPr lang="en-US" dirty="0">
                <a:solidFill>
                  <a:schemeClr val="tx1"/>
                </a:solidFill>
                <a:latin typeface="Times New Roman" panose="02020603050405020304" pitchFamily="18" charset="0"/>
                <a:cs typeface="Times New Roman" panose="02020603050405020304" pitchFamily="18" charset="0"/>
              </a:rPr>
              <a:t>Human beings require minerals in their body in order to develop and function normally.</a:t>
            </a:r>
          </a:p>
          <a:p>
            <a:pPr marL="342900" indent="-342900" algn="l">
              <a:buFont typeface="Wingdings" panose="05000000000000000000" pitchFamily="2" charset="2"/>
              <a:buChar char="Ø"/>
            </a:pPr>
            <a:r>
              <a:rPr lang="en-US" dirty="0">
                <a:solidFill>
                  <a:schemeClr val="tx1"/>
                </a:solidFill>
                <a:latin typeface="Times New Roman" panose="02020603050405020304" pitchFamily="18" charset="0"/>
                <a:cs typeface="Times New Roman" panose="02020603050405020304" pitchFamily="18" charset="0"/>
              </a:rPr>
              <a:t>The essential minerals for health include; calcium, phosphorus, potassium, sodium, chloride, magnesium, iodine, </a:t>
            </a:r>
            <a:r>
              <a:rPr lang="en-US" dirty="0" smtClean="0">
                <a:solidFill>
                  <a:schemeClr val="tx1"/>
                </a:solidFill>
                <a:latin typeface="Times New Roman" panose="02020603050405020304" pitchFamily="18" charset="0"/>
                <a:cs typeface="Times New Roman" panose="02020603050405020304" pitchFamily="18" charset="0"/>
              </a:rPr>
              <a:t>among other minerals </a:t>
            </a:r>
            <a:r>
              <a:rPr lang="en-US" dirty="0">
                <a:solidFill>
                  <a:schemeClr val="tx1"/>
                </a:solidFill>
                <a:latin typeface="Times New Roman" panose="02020603050405020304" pitchFamily="18" charset="0"/>
                <a:cs typeface="Times New Roman" panose="02020603050405020304" pitchFamily="18" charset="0"/>
              </a:rPr>
              <a:t>(</a:t>
            </a:r>
            <a:r>
              <a:rPr lang="en-US" dirty="0" err="1">
                <a:solidFill>
                  <a:schemeClr val="tx1"/>
                </a:solidFill>
                <a:latin typeface="Times New Roman" panose="02020603050405020304" pitchFamily="18" charset="0"/>
                <a:cs typeface="Times New Roman" panose="02020603050405020304" pitchFamily="18" charset="0"/>
              </a:rPr>
              <a:t>Gharibzahedi</a:t>
            </a:r>
            <a:r>
              <a:rPr lang="en-US" dirty="0">
                <a:solidFill>
                  <a:schemeClr val="tx1"/>
                </a:solidFill>
                <a:latin typeface="Times New Roman" panose="02020603050405020304" pitchFamily="18" charset="0"/>
                <a:cs typeface="Times New Roman" panose="02020603050405020304" pitchFamily="18" charset="0"/>
              </a:rPr>
              <a:t> &amp; </a:t>
            </a:r>
            <a:r>
              <a:rPr lang="en-US" dirty="0" err="1">
                <a:solidFill>
                  <a:schemeClr val="tx1"/>
                </a:solidFill>
                <a:latin typeface="Times New Roman" panose="02020603050405020304" pitchFamily="18" charset="0"/>
                <a:cs typeface="Times New Roman" panose="02020603050405020304" pitchFamily="18" charset="0"/>
              </a:rPr>
              <a:t>Jafari</a:t>
            </a:r>
            <a:r>
              <a:rPr lang="en-US" dirty="0">
                <a:solidFill>
                  <a:schemeClr val="tx1"/>
                </a:solidFill>
                <a:latin typeface="Times New Roman" panose="02020603050405020304" pitchFamily="18" charset="0"/>
                <a:cs typeface="Times New Roman" panose="02020603050405020304" pitchFamily="18" charset="0"/>
              </a:rPr>
              <a:t> 2017).</a:t>
            </a:r>
          </a:p>
          <a:p>
            <a:pPr marL="342900" indent="-342900" algn="l">
              <a:buFont typeface="Wingdings" panose="05000000000000000000" pitchFamily="2" charset="2"/>
              <a:buChar char="Ø"/>
            </a:pPr>
            <a:r>
              <a:rPr lang="en-US" dirty="0" smtClean="0">
                <a:solidFill>
                  <a:schemeClr val="tx1"/>
                </a:solidFill>
                <a:latin typeface="Times New Roman" panose="02020603050405020304" pitchFamily="18" charset="0"/>
                <a:cs typeface="Times New Roman" panose="02020603050405020304" pitchFamily="18" charset="0"/>
              </a:rPr>
              <a:t>Minerals </a:t>
            </a:r>
            <a:r>
              <a:rPr lang="en-US" dirty="0">
                <a:solidFill>
                  <a:schemeClr val="tx1"/>
                </a:solidFill>
                <a:latin typeface="Times New Roman" panose="02020603050405020304" pitchFamily="18" charset="0"/>
                <a:cs typeface="Times New Roman" panose="02020603050405020304" pitchFamily="18" charset="0"/>
              </a:rPr>
              <a:t>are paramount constituents of the body fluids and tissues.</a:t>
            </a:r>
          </a:p>
          <a:p>
            <a:pPr marL="342900" indent="-342900" algn="l">
              <a:buFont typeface="Wingdings" panose="05000000000000000000" pitchFamily="2" charset="2"/>
              <a:buChar char="Ø"/>
            </a:pPr>
            <a:r>
              <a:rPr lang="en-US" dirty="0">
                <a:solidFill>
                  <a:schemeClr val="tx1"/>
                </a:solidFill>
                <a:latin typeface="Times New Roman" panose="02020603050405020304" pitchFamily="18" charset="0"/>
                <a:cs typeface="Times New Roman" panose="02020603050405020304" pitchFamily="18" charset="0"/>
              </a:rPr>
              <a:t>Minerals are the components of enzyme systems and are majorly involved in the functioning of nerves in the body.</a:t>
            </a:r>
          </a:p>
          <a:p>
            <a:pPr marL="342900" indent="-342900" algn="l">
              <a:buFont typeface="Wingdings" panose="05000000000000000000" pitchFamily="2" charset="2"/>
              <a:buChar char="Ø"/>
            </a:pPr>
            <a:r>
              <a:rPr lang="en-US" dirty="0">
                <a:solidFill>
                  <a:schemeClr val="tx1"/>
                </a:solidFill>
                <a:latin typeface="Times New Roman" panose="02020603050405020304" pitchFamily="18" charset="0"/>
                <a:cs typeface="Times New Roman" panose="02020603050405020304" pitchFamily="18" charset="0"/>
              </a:rPr>
              <a:t>This presentation discusses more sodium and calcium minerals.</a:t>
            </a:r>
          </a:p>
          <a:p>
            <a:pPr marL="342900" indent="-342900" algn="l">
              <a:buFont typeface="Wingdings" panose="05000000000000000000" pitchFamily="2" charset="2"/>
              <a:buChar char="Ø"/>
            </a:pPr>
            <a:endParaRPr lang="en-US" dirty="0">
              <a:solidFill>
                <a:schemeClr val="tx1"/>
              </a:solidFill>
            </a:endParaRPr>
          </a:p>
        </p:txBody>
      </p:sp>
    </p:spTree>
    <p:extLst>
      <p:ext uri="{BB962C8B-B14F-4D97-AF65-F5344CB8AC3E}">
        <p14:creationId xmlns:p14="http://schemas.microsoft.com/office/powerpoint/2010/main" val="23583437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61474" y="160421"/>
            <a:ext cx="11117178" cy="1090864"/>
          </a:xfrm>
        </p:spPr>
        <p:txBody>
          <a:bodyPr>
            <a:normAutofit/>
          </a:bodyPr>
          <a:lstStyle/>
          <a:p>
            <a:pPr algn="ctr"/>
            <a:r>
              <a:rPr lang="en-US" sz="2800" b="1" dirty="0">
                <a:solidFill>
                  <a:schemeClr val="tx1"/>
                </a:solidFill>
                <a:latin typeface="Times New Roman" panose="02020603050405020304" pitchFamily="18" charset="0"/>
                <a:cs typeface="Times New Roman" panose="02020603050405020304" pitchFamily="18" charset="0"/>
              </a:rPr>
              <a:t>Daily Reference Intakes (DRI) recommended for Minerals; Sodium and Calcium</a:t>
            </a:r>
            <a:endParaRPr lang="en-US" sz="2800" dirty="0"/>
          </a:p>
        </p:txBody>
      </p:sp>
      <p:graphicFrame>
        <p:nvGraphicFramePr>
          <p:cNvPr id="4" name="Table 3"/>
          <p:cNvGraphicFramePr>
            <a:graphicFrameLocks noGrp="1"/>
          </p:cNvGraphicFramePr>
          <p:nvPr>
            <p:extLst>
              <p:ext uri="{D42A27DB-BD31-4B8C-83A1-F6EECF244321}">
                <p14:modId xmlns:p14="http://schemas.microsoft.com/office/powerpoint/2010/main" val="1545694706"/>
              </p:ext>
            </p:extLst>
          </p:nvPr>
        </p:nvGraphicFramePr>
        <p:xfrm>
          <a:off x="1315452" y="2085475"/>
          <a:ext cx="9545052" cy="4551640"/>
        </p:xfrm>
        <a:graphic>
          <a:graphicData uri="http://schemas.openxmlformats.org/drawingml/2006/table">
            <a:tbl>
              <a:tblPr firstRow="1" firstCol="1" bandRow="1">
                <a:tableStyleId>{5C22544A-7EE6-4342-B048-85BDC9FD1C3A}</a:tableStyleId>
              </a:tblPr>
              <a:tblGrid>
                <a:gridCol w="1590842">
                  <a:extLst>
                    <a:ext uri="{9D8B030D-6E8A-4147-A177-3AD203B41FA5}">
                      <a16:colId xmlns:a16="http://schemas.microsoft.com/office/drawing/2014/main" val="1005220616"/>
                    </a:ext>
                  </a:extLst>
                </a:gridCol>
                <a:gridCol w="1590842">
                  <a:extLst>
                    <a:ext uri="{9D8B030D-6E8A-4147-A177-3AD203B41FA5}">
                      <a16:colId xmlns:a16="http://schemas.microsoft.com/office/drawing/2014/main" val="3318197705"/>
                    </a:ext>
                  </a:extLst>
                </a:gridCol>
                <a:gridCol w="1590842">
                  <a:extLst>
                    <a:ext uri="{9D8B030D-6E8A-4147-A177-3AD203B41FA5}">
                      <a16:colId xmlns:a16="http://schemas.microsoft.com/office/drawing/2014/main" val="1890633870"/>
                    </a:ext>
                  </a:extLst>
                </a:gridCol>
                <a:gridCol w="1590842">
                  <a:extLst>
                    <a:ext uri="{9D8B030D-6E8A-4147-A177-3AD203B41FA5}">
                      <a16:colId xmlns:a16="http://schemas.microsoft.com/office/drawing/2014/main" val="1444418563"/>
                    </a:ext>
                  </a:extLst>
                </a:gridCol>
                <a:gridCol w="1590842">
                  <a:extLst>
                    <a:ext uri="{9D8B030D-6E8A-4147-A177-3AD203B41FA5}">
                      <a16:colId xmlns:a16="http://schemas.microsoft.com/office/drawing/2014/main" val="2841872238"/>
                    </a:ext>
                  </a:extLst>
                </a:gridCol>
                <a:gridCol w="1590842">
                  <a:extLst>
                    <a:ext uri="{9D8B030D-6E8A-4147-A177-3AD203B41FA5}">
                      <a16:colId xmlns:a16="http://schemas.microsoft.com/office/drawing/2014/main" val="1839758938"/>
                    </a:ext>
                  </a:extLst>
                </a:gridCol>
              </a:tblGrid>
              <a:tr h="1267800">
                <a:tc>
                  <a:txBody>
                    <a:bodyPr/>
                    <a:lstStyle/>
                    <a:p>
                      <a:pPr indent="457200">
                        <a:lnSpc>
                          <a:spcPct val="200000"/>
                        </a:lnSpc>
                        <a:spcAft>
                          <a:spcPts val="0"/>
                        </a:spcAft>
                      </a:pPr>
                      <a:r>
                        <a:rPr lang="en-US" sz="1400">
                          <a:effectLst/>
                          <a:latin typeface="Times New Roman" panose="02020603050405020304" pitchFamily="18" charset="0"/>
                          <a:cs typeface="Times New Roman" panose="02020603050405020304" pitchFamily="18" charset="0"/>
                        </a:rPr>
                        <a:t>Major </a:t>
                      </a:r>
                    </a:p>
                    <a:p>
                      <a:pPr indent="457200">
                        <a:lnSpc>
                          <a:spcPct val="200000"/>
                        </a:lnSpc>
                        <a:spcAft>
                          <a:spcPts val="0"/>
                        </a:spcAft>
                      </a:pPr>
                      <a:r>
                        <a:rPr lang="en-US" sz="1400">
                          <a:effectLst/>
                          <a:latin typeface="Times New Roman" panose="02020603050405020304" pitchFamily="18" charset="0"/>
                          <a:cs typeface="Times New Roman" panose="02020603050405020304" pitchFamily="18" charset="0"/>
                        </a:rPr>
                        <a:t>mineral</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indent="457200">
                        <a:lnSpc>
                          <a:spcPct val="200000"/>
                        </a:lnSpc>
                        <a:spcAft>
                          <a:spcPts val="0"/>
                        </a:spcAft>
                      </a:pPr>
                      <a:r>
                        <a:rPr lang="en-US" sz="1400" dirty="0">
                          <a:effectLst/>
                          <a:latin typeface="Times New Roman" panose="02020603050405020304" pitchFamily="18" charset="0"/>
                          <a:cs typeface="Times New Roman" panose="02020603050405020304" pitchFamily="18" charset="0"/>
                        </a:rPr>
                        <a:t>Paramount function</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indent="457200">
                        <a:lnSpc>
                          <a:spcPct val="200000"/>
                        </a:lnSpc>
                        <a:spcAft>
                          <a:spcPts val="0"/>
                        </a:spcAft>
                      </a:pPr>
                      <a:r>
                        <a:rPr lang="en-US" sz="1400">
                          <a:effectLst/>
                          <a:latin typeface="Times New Roman" panose="02020603050405020304" pitchFamily="18" charset="0"/>
                          <a:cs typeface="Times New Roman" panose="02020603050405020304" pitchFamily="18" charset="0"/>
                        </a:rPr>
                        <a:t>Adult DRI</a:t>
                      </a:r>
                    </a:p>
                    <a:p>
                      <a:pPr indent="457200">
                        <a:lnSpc>
                          <a:spcPct val="200000"/>
                        </a:lnSpc>
                        <a:spcAft>
                          <a:spcPts val="0"/>
                        </a:spcAft>
                      </a:pPr>
                      <a:r>
                        <a:rPr lang="en-US" sz="1400">
                          <a:effectLst/>
                          <a:latin typeface="Times New Roman" panose="02020603050405020304" pitchFamily="18" charset="0"/>
                          <a:cs typeface="Times New Roman" panose="02020603050405020304" pitchFamily="18" charset="0"/>
                        </a:rPr>
                        <a:t>19-50years</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indent="457200">
                        <a:lnSpc>
                          <a:spcPct val="200000"/>
                        </a:lnSpc>
                        <a:spcAft>
                          <a:spcPts val="0"/>
                        </a:spcAft>
                      </a:pPr>
                      <a:r>
                        <a:rPr lang="en-US" sz="1400">
                          <a:effectLst/>
                          <a:latin typeface="Times New Roman" panose="02020603050405020304" pitchFamily="18" charset="0"/>
                          <a:cs typeface="Times New Roman" panose="02020603050405020304" pitchFamily="18" charset="0"/>
                        </a:rPr>
                        <a:t>Food sources</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indent="457200">
                        <a:lnSpc>
                          <a:spcPct val="200000"/>
                        </a:lnSpc>
                        <a:spcAft>
                          <a:spcPts val="0"/>
                        </a:spcAft>
                      </a:pPr>
                      <a:r>
                        <a:rPr lang="en-US" sz="1400">
                          <a:effectLst/>
                          <a:latin typeface="Times New Roman" panose="02020603050405020304" pitchFamily="18" charset="0"/>
                          <a:cs typeface="Times New Roman" panose="02020603050405020304" pitchFamily="18" charset="0"/>
                        </a:rPr>
                        <a:t>Toxicity</a:t>
                      </a:r>
                    </a:p>
                    <a:p>
                      <a:pPr indent="457200">
                        <a:lnSpc>
                          <a:spcPct val="200000"/>
                        </a:lnSpc>
                        <a:spcAft>
                          <a:spcPts val="0"/>
                        </a:spcAft>
                      </a:pPr>
                      <a:r>
                        <a:rPr lang="en-US" sz="1400">
                          <a:effectLst/>
                          <a:latin typeface="Times New Roman" panose="02020603050405020304" pitchFamily="18" charset="0"/>
                          <a:cs typeface="Times New Roman" panose="02020603050405020304" pitchFamily="18" charset="0"/>
                        </a:rPr>
                        <a:t>symptoms</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indent="457200">
                        <a:lnSpc>
                          <a:spcPct val="200000"/>
                        </a:lnSpc>
                        <a:spcAft>
                          <a:spcPts val="0"/>
                        </a:spcAft>
                      </a:pPr>
                      <a:r>
                        <a:rPr lang="en-US" sz="1400">
                          <a:effectLst/>
                          <a:latin typeface="Times New Roman" panose="02020603050405020304" pitchFamily="18" charset="0"/>
                          <a:cs typeface="Times New Roman" panose="02020603050405020304" pitchFamily="18" charset="0"/>
                        </a:rPr>
                        <a:t>Deficiency symptoms</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55364266"/>
                  </a:ext>
                </a:extLst>
              </a:tr>
              <a:tr h="1596722">
                <a:tc>
                  <a:txBody>
                    <a:bodyPr/>
                    <a:lstStyle/>
                    <a:p>
                      <a:pPr indent="457200">
                        <a:lnSpc>
                          <a:spcPct val="200000"/>
                        </a:lnSpc>
                        <a:spcAft>
                          <a:spcPts val="0"/>
                        </a:spcAft>
                      </a:pPr>
                      <a:r>
                        <a:rPr lang="en-US" sz="1400">
                          <a:effectLst/>
                          <a:latin typeface="Times New Roman" panose="02020603050405020304" pitchFamily="18" charset="0"/>
                          <a:cs typeface="Times New Roman" panose="02020603050405020304" pitchFamily="18" charset="0"/>
                        </a:rPr>
                        <a:t>Sodium</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indent="457200">
                        <a:lnSpc>
                          <a:spcPct val="200000"/>
                        </a:lnSpc>
                        <a:spcAft>
                          <a:spcPts val="0"/>
                        </a:spcAft>
                      </a:pPr>
                      <a:r>
                        <a:rPr lang="en-US" sz="1400">
                          <a:effectLst/>
                          <a:latin typeface="Times New Roman" panose="02020603050405020304" pitchFamily="18" charset="0"/>
                          <a:cs typeface="Times New Roman" panose="02020603050405020304" pitchFamily="18" charset="0"/>
                        </a:rPr>
                        <a:t>Helps maintain water balance inside the body</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indent="457200">
                        <a:lnSpc>
                          <a:spcPct val="200000"/>
                        </a:lnSpc>
                        <a:spcAft>
                          <a:spcPts val="0"/>
                        </a:spcAft>
                      </a:pPr>
                      <a:r>
                        <a:rPr lang="en-US" sz="1400" dirty="0">
                          <a:effectLst/>
                          <a:latin typeface="Times New Roman" panose="02020603050405020304" pitchFamily="18" charset="0"/>
                          <a:cs typeface="Times New Roman" panose="02020603050405020304" pitchFamily="18" charset="0"/>
                        </a:rPr>
                        <a:t>1,500mg/day</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indent="457200">
                        <a:lnSpc>
                          <a:spcPct val="200000"/>
                        </a:lnSpc>
                        <a:spcAft>
                          <a:spcPts val="0"/>
                        </a:spcAft>
                      </a:pPr>
                      <a:r>
                        <a:rPr lang="en-US" sz="1400">
                          <a:effectLst/>
                          <a:latin typeface="Times New Roman" panose="02020603050405020304" pitchFamily="18" charset="0"/>
                          <a:cs typeface="Times New Roman" panose="02020603050405020304" pitchFamily="18" charset="0"/>
                        </a:rPr>
                        <a:t>Milk</a:t>
                      </a:r>
                    </a:p>
                    <a:p>
                      <a:pPr indent="457200">
                        <a:lnSpc>
                          <a:spcPct val="200000"/>
                        </a:lnSpc>
                        <a:spcAft>
                          <a:spcPts val="0"/>
                        </a:spcAft>
                      </a:pPr>
                      <a:r>
                        <a:rPr lang="en-US" sz="1400">
                          <a:effectLst/>
                          <a:latin typeface="Times New Roman" panose="02020603050405020304" pitchFamily="18" charset="0"/>
                          <a:cs typeface="Times New Roman" panose="02020603050405020304" pitchFamily="18" charset="0"/>
                        </a:rPr>
                        <a:t>Cheese</a:t>
                      </a:r>
                    </a:p>
                    <a:p>
                      <a:pPr indent="457200">
                        <a:lnSpc>
                          <a:spcPct val="200000"/>
                        </a:lnSpc>
                        <a:spcAft>
                          <a:spcPts val="0"/>
                        </a:spcAft>
                      </a:pPr>
                      <a:r>
                        <a:rPr lang="en-US" sz="1400">
                          <a:effectLst/>
                          <a:latin typeface="Times New Roman" panose="02020603050405020304" pitchFamily="18" charset="0"/>
                          <a:cs typeface="Times New Roman" panose="02020603050405020304" pitchFamily="18" charset="0"/>
                        </a:rPr>
                        <a:t>sandwiches</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indent="457200">
                        <a:lnSpc>
                          <a:spcPct val="200000"/>
                        </a:lnSpc>
                        <a:spcAft>
                          <a:spcPts val="0"/>
                        </a:spcAft>
                      </a:pPr>
                      <a:r>
                        <a:rPr lang="en-US" sz="1400">
                          <a:effectLst/>
                          <a:latin typeface="Times New Roman" panose="02020603050405020304" pitchFamily="18" charset="0"/>
                          <a:cs typeface="Times New Roman" panose="02020603050405020304" pitchFamily="18" charset="0"/>
                        </a:rPr>
                        <a:t>2,300mg/day</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indent="457200">
                        <a:lnSpc>
                          <a:spcPct val="200000"/>
                        </a:lnSpc>
                        <a:spcAft>
                          <a:spcPts val="0"/>
                        </a:spcAft>
                      </a:pPr>
                      <a:r>
                        <a:rPr lang="en-US" sz="1400">
                          <a:effectLst/>
                          <a:latin typeface="Times New Roman" panose="02020603050405020304" pitchFamily="18" charset="0"/>
                          <a:cs typeface="Times New Roman" panose="02020603050405020304" pitchFamily="18" charset="0"/>
                        </a:rPr>
                        <a:t>Barely in people who take healthy diet.</a:t>
                      </a:r>
                    </a:p>
                    <a:p>
                      <a:pPr indent="457200">
                        <a:lnSpc>
                          <a:spcPct val="200000"/>
                        </a:lnSpc>
                        <a:spcAft>
                          <a:spcPts val="0"/>
                        </a:spcAft>
                      </a:pPr>
                      <a:r>
                        <a:rPr lang="en-US" sz="1400">
                          <a:effectLst/>
                          <a:latin typeface="Times New Roman" panose="02020603050405020304" pitchFamily="18" charset="0"/>
                          <a:cs typeface="Times New Roman" panose="02020603050405020304" pitchFamily="18" charset="0"/>
                        </a:rPr>
                        <a:t> </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34003369"/>
                  </a:ext>
                </a:extLst>
              </a:tr>
              <a:tr h="1267925">
                <a:tc>
                  <a:txBody>
                    <a:bodyPr/>
                    <a:lstStyle/>
                    <a:p>
                      <a:pPr indent="457200">
                        <a:lnSpc>
                          <a:spcPct val="200000"/>
                        </a:lnSpc>
                        <a:spcAft>
                          <a:spcPts val="0"/>
                        </a:spcAft>
                      </a:pPr>
                      <a:r>
                        <a:rPr lang="en-US" sz="1400">
                          <a:effectLst/>
                          <a:latin typeface="Times New Roman" panose="02020603050405020304" pitchFamily="18" charset="0"/>
                          <a:cs typeface="Times New Roman" panose="02020603050405020304" pitchFamily="18" charset="0"/>
                        </a:rPr>
                        <a:t>Calcium</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indent="457200">
                        <a:lnSpc>
                          <a:spcPct val="200000"/>
                        </a:lnSpc>
                        <a:spcAft>
                          <a:spcPts val="0"/>
                        </a:spcAft>
                      </a:pPr>
                      <a:r>
                        <a:rPr lang="en-US" sz="1400" dirty="0">
                          <a:effectLst/>
                          <a:latin typeface="Times New Roman" panose="02020603050405020304" pitchFamily="18" charset="0"/>
                          <a:cs typeface="Times New Roman" panose="02020603050405020304" pitchFamily="18" charset="0"/>
                        </a:rPr>
                        <a:t>Helps in strong bones formation</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indent="457200">
                        <a:lnSpc>
                          <a:spcPct val="200000"/>
                        </a:lnSpc>
                        <a:spcAft>
                          <a:spcPts val="0"/>
                        </a:spcAft>
                      </a:pPr>
                      <a:r>
                        <a:rPr lang="en-US" sz="1400" dirty="0">
                          <a:effectLst/>
                          <a:latin typeface="Times New Roman" panose="02020603050405020304" pitchFamily="18" charset="0"/>
                          <a:cs typeface="Times New Roman" panose="02020603050405020304" pitchFamily="18" charset="0"/>
                        </a:rPr>
                        <a:t>1,000mg/day</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indent="457200">
                        <a:lnSpc>
                          <a:spcPct val="200000"/>
                        </a:lnSpc>
                        <a:spcAft>
                          <a:spcPts val="0"/>
                        </a:spcAft>
                      </a:pPr>
                      <a:r>
                        <a:rPr lang="en-US" sz="1400" dirty="0">
                          <a:effectLst/>
                          <a:latin typeface="Times New Roman" panose="02020603050405020304" pitchFamily="18" charset="0"/>
                          <a:cs typeface="Times New Roman" panose="02020603050405020304" pitchFamily="18" charset="0"/>
                        </a:rPr>
                        <a:t>Spinach</a:t>
                      </a:r>
                    </a:p>
                    <a:p>
                      <a:pPr indent="457200">
                        <a:lnSpc>
                          <a:spcPct val="200000"/>
                        </a:lnSpc>
                        <a:spcAft>
                          <a:spcPts val="0"/>
                        </a:spcAft>
                      </a:pPr>
                      <a:r>
                        <a:rPr lang="en-US" sz="1400" dirty="0">
                          <a:effectLst/>
                          <a:latin typeface="Times New Roman" panose="02020603050405020304" pitchFamily="18" charset="0"/>
                          <a:cs typeface="Times New Roman" panose="02020603050405020304" pitchFamily="18" charset="0"/>
                        </a:rPr>
                        <a:t>Bread</a:t>
                      </a:r>
                    </a:p>
                    <a:p>
                      <a:pPr indent="457200">
                        <a:lnSpc>
                          <a:spcPct val="200000"/>
                        </a:lnSpc>
                        <a:spcAft>
                          <a:spcPts val="0"/>
                        </a:spcAft>
                      </a:pPr>
                      <a:r>
                        <a:rPr lang="en-US" sz="1400" dirty="0">
                          <a:effectLst/>
                          <a:latin typeface="Times New Roman" panose="02020603050405020304" pitchFamily="18" charset="0"/>
                          <a:cs typeface="Times New Roman" panose="02020603050405020304" pitchFamily="18" charset="0"/>
                        </a:rPr>
                        <a:t>Soya drinks</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indent="457200">
                        <a:lnSpc>
                          <a:spcPct val="200000"/>
                        </a:lnSpc>
                        <a:spcAft>
                          <a:spcPts val="0"/>
                        </a:spcAft>
                      </a:pPr>
                      <a:r>
                        <a:rPr lang="en-US" sz="1400">
                          <a:effectLst/>
                          <a:latin typeface="Times New Roman" panose="02020603050405020304" pitchFamily="18" charset="0"/>
                          <a:cs typeface="Times New Roman" panose="02020603050405020304" pitchFamily="18" charset="0"/>
                        </a:rPr>
                        <a:t>2,500mg/day</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indent="457200">
                        <a:lnSpc>
                          <a:spcPct val="200000"/>
                        </a:lnSpc>
                        <a:spcAft>
                          <a:spcPts val="0"/>
                        </a:spcAft>
                      </a:pPr>
                      <a:r>
                        <a:rPr lang="en-US" sz="1400" dirty="0">
                          <a:effectLst/>
                          <a:latin typeface="Times New Roman" panose="02020603050405020304" pitchFamily="18" charset="0"/>
                          <a:cs typeface="Times New Roman" panose="02020603050405020304" pitchFamily="18" charset="0"/>
                        </a:rPr>
                        <a:t>Rickets</a:t>
                      </a:r>
                    </a:p>
                    <a:p>
                      <a:pPr indent="457200">
                        <a:lnSpc>
                          <a:spcPct val="200000"/>
                        </a:lnSpc>
                        <a:spcAft>
                          <a:spcPts val="0"/>
                        </a:spcAft>
                      </a:pPr>
                      <a:r>
                        <a:rPr lang="en-US" sz="1400" dirty="0">
                          <a:effectLst/>
                          <a:latin typeface="Times New Roman" panose="02020603050405020304" pitchFamily="18" charset="0"/>
                          <a:cs typeface="Times New Roman" panose="02020603050405020304" pitchFamily="18" charset="0"/>
                        </a:rPr>
                        <a:t>Increase in risk of bone fracturing</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54835130"/>
                  </a:ext>
                </a:extLst>
              </a:tr>
            </a:tbl>
          </a:graphicData>
        </a:graphic>
      </p:graphicFrame>
    </p:spTree>
    <p:extLst>
      <p:ext uri="{BB962C8B-B14F-4D97-AF65-F5344CB8AC3E}">
        <p14:creationId xmlns:p14="http://schemas.microsoft.com/office/powerpoint/2010/main" val="17855599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6352" y="259014"/>
            <a:ext cx="8642684" cy="1168733"/>
          </a:xfrm>
        </p:spPr>
        <p:txBody>
          <a:bodyPr>
            <a:noAutofit/>
          </a:bodyPr>
          <a:lstStyle/>
          <a:p>
            <a:pPr algn="ctr"/>
            <a:r>
              <a:rPr lang="en-US" sz="2800" b="1" dirty="0">
                <a:solidFill>
                  <a:schemeClr val="tx1"/>
                </a:solidFill>
                <a:latin typeface="Times New Roman" panose="02020603050405020304" pitchFamily="18" charset="0"/>
                <a:cs typeface="Times New Roman" panose="02020603050405020304" pitchFamily="18" charset="0"/>
              </a:rPr>
              <a:t>Food Sources to </a:t>
            </a:r>
            <a:r>
              <a:rPr lang="en-US" sz="2800" b="1" dirty="0" smtClean="0">
                <a:solidFill>
                  <a:schemeClr val="tx1"/>
                </a:solidFill>
                <a:latin typeface="Times New Roman" panose="02020603050405020304" pitchFamily="18" charset="0"/>
                <a:cs typeface="Times New Roman" panose="02020603050405020304" pitchFamily="18" charset="0"/>
              </a:rPr>
              <a:t>Eat </a:t>
            </a:r>
            <a:r>
              <a:rPr lang="en-US" sz="2800" b="1" dirty="0">
                <a:solidFill>
                  <a:schemeClr val="tx1"/>
                </a:solidFill>
                <a:latin typeface="Times New Roman" panose="02020603050405020304" pitchFamily="18" charset="0"/>
                <a:cs typeface="Times New Roman" panose="02020603050405020304" pitchFamily="18" charset="0"/>
              </a:rPr>
              <a:t>to obtain the Mineral; Sodium and </a:t>
            </a:r>
            <a:r>
              <a:rPr lang="en-US" sz="2800" b="1" dirty="0" smtClean="0">
                <a:solidFill>
                  <a:schemeClr val="tx1"/>
                </a:solidFill>
                <a:latin typeface="Times New Roman" panose="02020603050405020304" pitchFamily="18" charset="0"/>
                <a:cs typeface="Times New Roman" panose="02020603050405020304" pitchFamily="18" charset="0"/>
              </a:rPr>
              <a:t>Calcium</a:t>
            </a:r>
            <a:endParaRPr lang="en-US" sz="5400" b="1"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a:xfrm>
            <a:off x="817984" y="2209379"/>
            <a:ext cx="5181600" cy="3880773"/>
          </a:xfrm>
        </p:spPr>
        <p:txBody>
          <a:bodyPr/>
          <a:lstStyle/>
          <a:p>
            <a:pPr marL="0" indent="0">
              <a:buNone/>
            </a:pPr>
            <a:r>
              <a:rPr lang="en-US" sz="2400" dirty="0">
                <a:latin typeface="Times New Roman" panose="02020603050405020304" pitchFamily="18" charset="0"/>
                <a:cs typeface="Times New Roman" panose="02020603050405020304" pitchFamily="18" charset="0"/>
              </a:rPr>
              <a:t>Sodium mineral is highly available in foods such as:</a:t>
            </a:r>
          </a:p>
          <a:p>
            <a:pP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Green leafy vegetables</a:t>
            </a:r>
          </a:p>
          <a:p>
            <a:pP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Fish</a:t>
            </a:r>
          </a:p>
          <a:p>
            <a:pP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Bread</a:t>
            </a:r>
          </a:p>
          <a:p>
            <a:pP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Meat</a:t>
            </a:r>
          </a:p>
          <a:p>
            <a:pP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Milk</a:t>
            </a:r>
          </a:p>
          <a:p>
            <a:pP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Nuts</a:t>
            </a:r>
          </a:p>
          <a:p>
            <a:endParaRPr lang="en-US" dirty="0"/>
          </a:p>
        </p:txBody>
      </p:sp>
      <p:sp>
        <p:nvSpPr>
          <p:cNvPr id="4" name="Content Placeholder 3"/>
          <p:cNvSpPr>
            <a:spLocks noGrp="1"/>
          </p:cNvSpPr>
          <p:nvPr>
            <p:ph sz="half" idx="2"/>
          </p:nvPr>
        </p:nvSpPr>
        <p:spPr>
          <a:xfrm>
            <a:off x="6245002" y="2209380"/>
            <a:ext cx="4184034" cy="3880773"/>
          </a:xfrm>
        </p:spPr>
        <p:txBody>
          <a:bodyPr/>
          <a:lstStyle/>
          <a:p>
            <a:pPr marL="0" indent="0">
              <a:buNone/>
            </a:pPr>
            <a:r>
              <a:rPr lang="en-US" sz="2400" dirty="0">
                <a:latin typeface="Times New Roman" panose="02020603050405020304" pitchFamily="18" charset="0"/>
                <a:cs typeface="Times New Roman" panose="02020603050405020304" pitchFamily="18" charset="0"/>
              </a:rPr>
              <a:t>Sources of Calcium mineral include:</a:t>
            </a:r>
          </a:p>
          <a:p>
            <a:pP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Dairy foods</a:t>
            </a:r>
          </a:p>
          <a:p>
            <a:pPr>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Cheese </a:t>
            </a:r>
            <a:r>
              <a:rPr lang="en-US" sz="2400" dirty="0">
                <a:solidFill>
                  <a:schemeClr val="tx1"/>
                </a:solidFill>
                <a:latin typeface="Times New Roman" panose="02020603050405020304" pitchFamily="18" charset="0"/>
                <a:cs typeface="Times New Roman" panose="02020603050405020304" pitchFamily="18" charset="0"/>
              </a:rPr>
              <a:t>(</a:t>
            </a:r>
            <a:r>
              <a:rPr lang="en-US" sz="2400" dirty="0" err="1">
                <a:solidFill>
                  <a:schemeClr val="tx1"/>
                </a:solidFill>
                <a:latin typeface="Times New Roman" panose="02020603050405020304" pitchFamily="18" charset="0"/>
                <a:cs typeface="Times New Roman" panose="02020603050405020304" pitchFamily="18" charset="0"/>
              </a:rPr>
              <a:t>Cuhls</a:t>
            </a:r>
            <a:r>
              <a:rPr lang="en-US" sz="2400" dirty="0">
                <a:solidFill>
                  <a:schemeClr val="tx1"/>
                </a:solidFill>
                <a:latin typeface="Times New Roman" panose="02020603050405020304" pitchFamily="18" charset="0"/>
                <a:cs typeface="Times New Roman" panose="02020603050405020304" pitchFamily="18" charset="0"/>
              </a:rPr>
              <a:t> et al., 2017</a:t>
            </a:r>
            <a:r>
              <a:rPr lang="en-US" sz="2400" dirty="0" smtClean="0">
                <a:solidFill>
                  <a:schemeClr val="tx1"/>
                </a:solidFill>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Soya drinks</a:t>
            </a:r>
          </a:p>
          <a:p>
            <a:pP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Spinach</a:t>
            </a:r>
          </a:p>
          <a:p>
            <a:pP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Milk</a:t>
            </a:r>
          </a:p>
          <a:p>
            <a:endParaRPr lang="en-US" dirty="0"/>
          </a:p>
        </p:txBody>
      </p:sp>
    </p:spTree>
    <p:extLst>
      <p:ext uri="{BB962C8B-B14F-4D97-AF65-F5344CB8AC3E}">
        <p14:creationId xmlns:p14="http://schemas.microsoft.com/office/powerpoint/2010/main" val="29268031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a:solidFill>
                  <a:schemeClr val="tx1"/>
                </a:solidFill>
                <a:latin typeface="Times New Roman" panose="02020603050405020304" pitchFamily="18" charset="0"/>
                <a:cs typeface="Times New Roman" panose="02020603050405020304" pitchFamily="18" charset="0"/>
              </a:rPr>
              <a:t>Toxicity Signs and Symptoms</a:t>
            </a:r>
            <a:br>
              <a:rPr lang="en-US" sz="2800" b="1" dirty="0">
                <a:solidFill>
                  <a:schemeClr val="tx1"/>
                </a:solidFill>
                <a:latin typeface="Times New Roman" panose="02020603050405020304" pitchFamily="18" charset="0"/>
                <a:cs typeface="Times New Roman" panose="02020603050405020304" pitchFamily="18" charset="0"/>
              </a:rPr>
            </a:br>
            <a:endParaRPr lang="en-US" sz="2800" b="1"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a:xfrm>
            <a:off x="1074821" y="2133600"/>
            <a:ext cx="5828255" cy="3777622"/>
          </a:xfrm>
        </p:spPr>
        <p:txBody>
          <a:bodyPr>
            <a:normAutofit fontScale="85000" lnSpcReduction="20000"/>
          </a:bodyPr>
          <a:lstStyle/>
          <a:p>
            <a:pPr marL="0" indent="0">
              <a:buNone/>
            </a:pPr>
            <a:r>
              <a:rPr lang="en-US" sz="2600" dirty="0">
                <a:solidFill>
                  <a:schemeClr val="tx1"/>
                </a:solidFill>
                <a:latin typeface="Times New Roman" panose="02020603050405020304" pitchFamily="18" charset="0"/>
                <a:cs typeface="Times New Roman" panose="02020603050405020304" pitchFamily="18" charset="0"/>
              </a:rPr>
              <a:t>The significant signs of consuming too much of Sodium mineral include:</a:t>
            </a:r>
          </a:p>
          <a:p>
            <a:pPr lvl="1">
              <a:buFont typeface="Wingdings" panose="05000000000000000000" pitchFamily="2" charset="2"/>
              <a:buChar char="Ø"/>
            </a:pPr>
            <a:r>
              <a:rPr lang="en-US" sz="2600" dirty="0">
                <a:solidFill>
                  <a:schemeClr val="tx1"/>
                </a:solidFill>
                <a:latin typeface="Times New Roman" panose="02020603050405020304" pitchFamily="18" charset="0"/>
                <a:cs typeface="Times New Roman" panose="02020603050405020304" pitchFamily="18" charset="0"/>
              </a:rPr>
              <a:t>Experiencing frequent urination</a:t>
            </a:r>
          </a:p>
          <a:p>
            <a:pPr lvl="1">
              <a:buFont typeface="Wingdings" panose="05000000000000000000" pitchFamily="2" charset="2"/>
              <a:buChar char="Ø"/>
            </a:pPr>
            <a:r>
              <a:rPr lang="en-US" sz="2600" dirty="0">
                <a:solidFill>
                  <a:schemeClr val="tx1"/>
                </a:solidFill>
                <a:latin typeface="Times New Roman" panose="02020603050405020304" pitchFamily="18" charset="0"/>
                <a:cs typeface="Times New Roman" panose="02020603050405020304" pitchFamily="18" charset="0"/>
              </a:rPr>
              <a:t>Experiencing frequent mild headaches</a:t>
            </a:r>
          </a:p>
          <a:p>
            <a:pPr lvl="1">
              <a:buFont typeface="Wingdings" panose="05000000000000000000" pitchFamily="2" charset="2"/>
              <a:buChar char="Ø"/>
            </a:pPr>
            <a:r>
              <a:rPr lang="en-US" sz="2600" dirty="0">
                <a:solidFill>
                  <a:schemeClr val="tx1"/>
                </a:solidFill>
                <a:latin typeface="Times New Roman" panose="02020603050405020304" pitchFamily="18" charset="0"/>
                <a:cs typeface="Times New Roman" panose="02020603050405020304" pitchFamily="18" charset="0"/>
              </a:rPr>
              <a:t>Craving for salty foods</a:t>
            </a:r>
          </a:p>
          <a:p>
            <a:pPr lvl="1">
              <a:buFont typeface="Wingdings" panose="05000000000000000000" pitchFamily="2" charset="2"/>
              <a:buChar char="Ø"/>
            </a:pPr>
            <a:r>
              <a:rPr lang="en-US" sz="2600" dirty="0">
                <a:solidFill>
                  <a:schemeClr val="tx1"/>
                </a:solidFill>
                <a:latin typeface="Times New Roman" panose="02020603050405020304" pitchFamily="18" charset="0"/>
                <a:cs typeface="Times New Roman" panose="02020603050405020304" pitchFamily="18" charset="0"/>
              </a:rPr>
              <a:t>Experiencing swelling in strange </a:t>
            </a:r>
            <a:r>
              <a:rPr lang="en-US" sz="2600" dirty="0" smtClean="0">
                <a:solidFill>
                  <a:schemeClr val="tx1"/>
                </a:solidFill>
                <a:latin typeface="Times New Roman" panose="02020603050405020304" pitchFamily="18" charset="0"/>
                <a:cs typeface="Times New Roman" panose="02020603050405020304" pitchFamily="18" charset="0"/>
              </a:rPr>
              <a:t>conditions </a:t>
            </a:r>
            <a:r>
              <a:rPr lang="en-US" sz="2800" dirty="0">
                <a:solidFill>
                  <a:schemeClr val="tx1"/>
                </a:solidFill>
                <a:latin typeface="Times New Roman" panose="02020603050405020304" pitchFamily="18" charset="0"/>
                <a:cs typeface="Times New Roman" panose="02020603050405020304" pitchFamily="18" charset="0"/>
              </a:rPr>
              <a:t>(</a:t>
            </a:r>
            <a:r>
              <a:rPr lang="en-US" sz="2800" dirty="0" err="1">
                <a:solidFill>
                  <a:schemeClr val="tx1"/>
                </a:solidFill>
                <a:latin typeface="Times New Roman" panose="02020603050405020304" pitchFamily="18" charset="0"/>
                <a:cs typeface="Times New Roman" panose="02020603050405020304" pitchFamily="18" charset="0"/>
              </a:rPr>
              <a:t>Gharibzahedi</a:t>
            </a:r>
            <a:r>
              <a:rPr lang="en-US" sz="2800" dirty="0">
                <a:solidFill>
                  <a:schemeClr val="tx1"/>
                </a:solidFill>
                <a:latin typeface="Times New Roman" panose="02020603050405020304" pitchFamily="18" charset="0"/>
                <a:cs typeface="Times New Roman" panose="02020603050405020304" pitchFamily="18" charset="0"/>
              </a:rPr>
              <a:t> &amp; </a:t>
            </a:r>
            <a:r>
              <a:rPr lang="en-US" sz="2800" dirty="0" err="1">
                <a:solidFill>
                  <a:schemeClr val="tx1"/>
                </a:solidFill>
                <a:latin typeface="Times New Roman" panose="02020603050405020304" pitchFamily="18" charset="0"/>
                <a:cs typeface="Times New Roman" panose="02020603050405020304" pitchFamily="18" charset="0"/>
              </a:rPr>
              <a:t>Jafari</a:t>
            </a:r>
            <a:r>
              <a:rPr lang="en-US" sz="2800" dirty="0">
                <a:solidFill>
                  <a:schemeClr val="tx1"/>
                </a:solidFill>
                <a:latin typeface="Times New Roman" panose="02020603050405020304" pitchFamily="18" charset="0"/>
                <a:cs typeface="Times New Roman" panose="02020603050405020304" pitchFamily="18" charset="0"/>
              </a:rPr>
              <a:t> 2017)</a:t>
            </a:r>
            <a:endParaRPr lang="en-US" sz="2600" dirty="0">
              <a:solidFill>
                <a:schemeClr val="tx1"/>
              </a:solidFill>
              <a:latin typeface="Times New Roman" panose="02020603050405020304" pitchFamily="18" charset="0"/>
              <a:cs typeface="Times New Roman" panose="02020603050405020304" pitchFamily="18" charset="0"/>
            </a:endParaRPr>
          </a:p>
          <a:p>
            <a:pPr lvl="1">
              <a:buFont typeface="Wingdings" panose="05000000000000000000" pitchFamily="2" charset="2"/>
              <a:buChar char="Ø"/>
            </a:pPr>
            <a:r>
              <a:rPr lang="en-US" sz="2600" dirty="0">
                <a:solidFill>
                  <a:schemeClr val="tx1"/>
                </a:solidFill>
                <a:latin typeface="Times New Roman" panose="02020603050405020304" pitchFamily="18" charset="0"/>
                <a:cs typeface="Times New Roman" panose="02020603050405020304" pitchFamily="18" charset="0"/>
              </a:rPr>
              <a:t>Experiencing persistence thirsty</a:t>
            </a:r>
          </a:p>
          <a:p>
            <a:endParaRPr lang="en-US" dirty="0">
              <a:solidFill>
                <a:schemeClr val="tx1"/>
              </a:solidFill>
            </a:endParaRPr>
          </a:p>
        </p:txBody>
      </p:sp>
      <p:sp>
        <p:nvSpPr>
          <p:cNvPr id="4" name="Content Placeholder 3"/>
          <p:cNvSpPr>
            <a:spLocks noGrp="1"/>
          </p:cNvSpPr>
          <p:nvPr>
            <p:ph sz="half" idx="2"/>
          </p:nvPr>
        </p:nvSpPr>
        <p:spPr>
          <a:xfrm>
            <a:off x="6903076" y="2126222"/>
            <a:ext cx="4935997" cy="3777622"/>
          </a:xfrm>
        </p:spPr>
        <p:txBody>
          <a:bodyPr>
            <a:normAutofit fontScale="85000" lnSpcReduction="20000"/>
          </a:bodyPr>
          <a:lstStyle/>
          <a:p>
            <a:pPr marL="0" indent="0">
              <a:buNone/>
            </a:pPr>
            <a:r>
              <a:rPr lang="en-US" sz="2600" dirty="0">
                <a:solidFill>
                  <a:schemeClr val="tx1"/>
                </a:solidFill>
                <a:latin typeface="Times New Roman" panose="02020603050405020304" pitchFamily="18" charset="0"/>
                <a:cs typeface="Times New Roman" panose="02020603050405020304" pitchFamily="18" charset="0"/>
              </a:rPr>
              <a:t>The major sign of Calcium mineral toxicity includes:</a:t>
            </a:r>
          </a:p>
          <a:p>
            <a:pPr lvl="1">
              <a:buFont typeface="Wingdings" panose="05000000000000000000" pitchFamily="2" charset="2"/>
              <a:buChar char="Ø"/>
            </a:pPr>
            <a:r>
              <a:rPr lang="en-US" sz="2400" dirty="0">
                <a:solidFill>
                  <a:schemeClr val="tx1"/>
                </a:solidFill>
                <a:latin typeface="Times New Roman" panose="02020603050405020304" pitchFamily="18" charset="0"/>
                <a:cs typeface="Times New Roman" panose="02020603050405020304" pitchFamily="18" charset="0"/>
              </a:rPr>
              <a:t>Experiencing anxiety and regular depression </a:t>
            </a:r>
          </a:p>
          <a:p>
            <a:pPr lvl="1">
              <a:buFont typeface="Wingdings" panose="05000000000000000000" pitchFamily="2" charset="2"/>
              <a:buChar char="Ø"/>
            </a:pPr>
            <a:r>
              <a:rPr lang="en-US" sz="2400" dirty="0">
                <a:solidFill>
                  <a:schemeClr val="tx1"/>
                </a:solidFill>
                <a:latin typeface="Times New Roman" panose="02020603050405020304" pitchFamily="18" charset="0"/>
                <a:cs typeface="Times New Roman" panose="02020603050405020304" pitchFamily="18" charset="0"/>
              </a:rPr>
              <a:t>Cases of fatigue are experienced</a:t>
            </a:r>
          </a:p>
          <a:p>
            <a:pPr lvl="1">
              <a:buFont typeface="Wingdings" panose="05000000000000000000" pitchFamily="2" charset="2"/>
              <a:buChar char="Ø"/>
            </a:pPr>
            <a:r>
              <a:rPr lang="en-US" sz="2400" dirty="0">
                <a:solidFill>
                  <a:schemeClr val="tx1"/>
                </a:solidFill>
                <a:latin typeface="Times New Roman" panose="02020603050405020304" pitchFamily="18" charset="0"/>
                <a:cs typeface="Times New Roman" panose="02020603050405020304" pitchFamily="18" charset="0"/>
              </a:rPr>
              <a:t>Bone pain and experiencing muscle weakness</a:t>
            </a:r>
          </a:p>
          <a:p>
            <a:pPr lvl="1">
              <a:buFont typeface="Wingdings" panose="05000000000000000000" pitchFamily="2" charset="2"/>
              <a:buChar char="Ø"/>
            </a:pPr>
            <a:r>
              <a:rPr lang="en-US" sz="2400" dirty="0">
                <a:solidFill>
                  <a:schemeClr val="tx1"/>
                </a:solidFill>
                <a:latin typeface="Times New Roman" panose="02020603050405020304" pitchFamily="18" charset="0"/>
                <a:cs typeface="Times New Roman" panose="02020603050405020304" pitchFamily="18" charset="0"/>
              </a:rPr>
              <a:t>Pain in the stomach and problems in the digestion</a:t>
            </a:r>
          </a:p>
          <a:p>
            <a:pPr lvl="1">
              <a:buFont typeface="Wingdings" panose="05000000000000000000" pitchFamily="2" charset="2"/>
              <a:buChar char="Ø"/>
            </a:pPr>
            <a:r>
              <a:rPr lang="en-US" sz="2400" dirty="0">
                <a:solidFill>
                  <a:schemeClr val="tx1"/>
                </a:solidFill>
                <a:latin typeface="Times New Roman" panose="02020603050405020304" pitchFamily="18" charset="0"/>
                <a:cs typeface="Times New Roman" panose="02020603050405020304" pitchFamily="18" charset="0"/>
              </a:rPr>
              <a:t>Ones look confused</a:t>
            </a:r>
          </a:p>
          <a:p>
            <a:pPr lvl="1">
              <a:buFont typeface="Wingdings" panose="05000000000000000000" pitchFamily="2" charset="2"/>
              <a:buChar char="Ø"/>
            </a:pPr>
            <a:r>
              <a:rPr lang="en-US" sz="2400" dirty="0">
                <a:solidFill>
                  <a:schemeClr val="tx1"/>
                </a:solidFill>
                <a:latin typeface="Times New Roman" panose="02020603050405020304" pitchFamily="18" charset="0"/>
                <a:cs typeface="Times New Roman" panose="02020603050405020304" pitchFamily="18" charset="0"/>
              </a:rPr>
              <a:t>Frequent abnormal heart rhythms</a:t>
            </a:r>
          </a:p>
          <a:p>
            <a:endParaRPr lang="en-US" dirty="0">
              <a:solidFill>
                <a:schemeClr val="tx1"/>
              </a:solidFill>
            </a:endParaRPr>
          </a:p>
        </p:txBody>
      </p:sp>
    </p:spTree>
    <p:extLst>
      <p:ext uri="{BB962C8B-B14F-4D97-AF65-F5344CB8AC3E}">
        <p14:creationId xmlns:p14="http://schemas.microsoft.com/office/powerpoint/2010/main" val="36463289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12577" y="497305"/>
            <a:ext cx="8596668" cy="1475873"/>
          </a:xfrm>
        </p:spPr>
        <p:txBody>
          <a:bodyPr>
            <a:noAutofit/>
          </a:bodyPr>
          <a:lstStyle/>
          <a:p>
            <a:pPr algn="ctr"/>
            <a:r>
              <a:rPr lang="en-US" sz="2800" b="1" dirty="0" smtClean="0">
                <a:solidFill>
                  <a:schemeClr val="tx1"/>
                </a:solidFill>
                <a:latin typeface="Times New Roman" panose="02020603050405020304" pitchFamily="18" charset="0"/>
                <a:cs typeface="Times New Roman" panose="02020603050405020304" pitchFamily="18" charset="0"/>
              </a:rPr>
              <a:t>Deficiency Signs and Symptoms of </a:t>
            </a:r>
            <a:r>
              <a:rPr lang="en-US" sz="2800" b="1" dirty="0">
                <a:solidFill>
                  <a:schemeClr val="tx1"/>
                </a:solidFill>
                <a:latin typeface="Times New Roman" panose="02020603050405020304" pitchFamily="18" charset="0"/>
                <a:cs typeface="Times New Roman" panose="02020603050405020304" pitchFamily="18" charset="0"/>
              </a:rPr>
              <a:t>n</a:t>
            </a:r>
            <a:r>
              <a:rPr lang="en-US" sz="2800" b="1" dirty="0" smtClean="0">
                <a:solidFill>
                  <a:schemeClr val="tx1"/>
                </a:solidFill>
                <a:latin typeface="Times New Roman" panose="02020603050405020304" pitchFamily="18" charset="0"/>
                <a:cs typeface="Times New Roman" panose="02020603050405020304" pitchFamily="18" charset="0"/>
              </a:rPr>
              <a:t>ot Consuming Enough Minerals</a:t>
            </a:r>
            <a:endParaRPr lang="en-US" sz="2800" b="1"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a:xfrm>
            <a:off x="1078386" y="1973178"/>
            <a:ext cx="4184035" cy="3994485"/>
          </a:xfrm>
        </p:spPr>
        <p:txBody>
          <a:bodyPr>
            <a:normAutofit fontScale="25000" lnSpcReduction="20000"/>
          </a:bodyPr>
          <a:lstStyle/>
          <a:p>
            <a:pPr marL="0" indent="0">
              <a:buNone/>
            </a:pPr>
            <a:r>
              <a:rPr lang="en-US" sz="9600" dirty="0">
                <a:solidFill>
                  <a:schemeClr val="tx1"/>
                </a:solidFill>
                <a:latin typeface="Times New Roman" panose="02020603050405020304" pitchFamily="18" charset="0"/>
                <a:cs typeface="Times New Roman" panose="02020603050405020304" pitchFamily="18" charset="0"/>
              </a:rPr>
              <a:t>Deficiency signs and symptoms of not consuming enough Sodium includes:</a:t>
            </a:r>
          </a:p>
          <a:p>
            <a:pPr>
              <a:buFont typeface="Wingdings" panose="05000000000000000000" pitchFamily="2" charset="2"/>
              <a:buChar char="Ø"/>
            </a:pPr>
            <a:r>
              <a:rPr lang="en-US" sz="9600" dirty="0">
                <a:solidFill>
                  <a:schemeClr val="tx1"/>
                </a:solidFill>
                <a:latin typeface="Times New Roman" panose="02020603050405020304" pitchFamily="18" charset="0"/>
                <a:cs typeface="Times New Roman" panose="02020603050405020304" pitchFamily="18" charset="0"/>
              </a:rPr>
              <a:t>Frequent headache</a:t>
            </a:r>
          </a:p>
          <a:p>
            <a:pPr>
              <a:buFont typeface="Wingdings" panose="05000000000000000000" pitchFamily="2" charset="2"/>
              <a:buChar char="Ø"/>
            </a:pPr>
            <a:r>
              <a:rPr lang="en-US" sz="9600" dirty="0">
                <a:solidFill>
                  <a:schemeClr val="tx1"/>
                </a:solidFill>
                <a:latin typeface="Times New Roman" panose="02020603050405020304" pitchFamily="18" charset="0"/>
                <a:cs typeface="Times New Roman" panose="02020603050405020304" pitchFamily="18" charset="0"/>
              </a:rPr>
              <a:t>Experiencing some confusion</a:t>
            </a:r>
          </a:p>
          <a:p>
            <a:pPr>
              <a:buFont typeface="Wingdings" panose="05000000000000000000" pitchFamily="2" charset="2"/>
              <a:buChar char="Ø"/>
            </a:pPr>
            <a:r>
              <a:rPr lang="en-US" sz="9600" dirty="0">
                <a:solidFill>
                  <a:schemeClr val="tx1"/>
                </a:solidFill>
                <a:latin typeface="Times New Roman" panose="02020603050405020304" pitchFamily="18" charset="0"/>
                <a:cs typeface="Times New Roman" panose="02020603050405020304" pitchFamily="18" charset="0"/>
              </a:rPr>
              <a:t>Loss of energy and fatigue</a:t>
            </a:r>
          </a:p>
          <a:p>
            <a:pPr>
              <a:buFont typeface="Wingdings" panose="05000000000000000000" pitchFamily="2" charset="2"/>
              <a:buChar char="Ø"/>
            </a:pPr>
            <a:r>
              <a:rPr lang="en-US" sz="9600" dirty="0">
                <a:solidFill>
                  <a:schemeClr val="tx1"/>
                </a:solidFill>
                <a:latin typeface="Times New Roman" panose="02020603050405020304" pitchFamily="18" charset="0"/>
                <a:cs typeface="Times New Roman" panose="02020603050405020304" pitchFamily="18" charset="0"/>
              </a:rPr>
              <a:t>Nausea and </a:t>
            </a:r>
            <a:r>
              <a:rPr lang="en-US" sz="9600" dirty="0">
                <a:solidFill>
                  <a:schemeClr val="tx1"/>
                </a:solidFill>
                <a:latin typeface="Times New Roman" panose="02020603050405020304" pitchFamily="18" charset="0"/>
                <a:cs typeface="Times New Roman" panose="02020603050405020304" pitchFamily="18" charset="0"/>
              </a:rPr>
              <a:t>vomiting (</a:t>
            </a:r>
            <a:r>
              <a:rPr lang="en-US" sz="9600" dirty="0" err="1" smtClean="0">
                <a:solidFill>
                  <a:schemeClr val="tx1"/>
                </a:solidFill>
                <a:latin typeface="Times New Roman" panose="02020603050405020304" pitchFamily="18" charset="0"/>
                <a:cs typeface="Times New Roman" panose="02020603050405020304" pitchFamily="18" charset="0"/>
              </a:rPr>
              <a:t>Cuhls</a:t>
            </a:r>
            <a:r>
              <a:rPr lang="en-US" sz="9600" dirty="0" smtClean="0">
                <a:solidFill>
                  <a:schemeClr val="tx1"/>
                </a:solidFill>
                <a:latin typeface="Times New Roman" panose="02020603050405020304" pitchFamily="18" charset="0"/>
                <a:cs typeface="Times New Roman" panose="02020603050405020304" pitchFamily="18" charset="0"/>
              </a:rPr>
              <a:t> et al., 2017)</a:t>
            </a:r>
            <a:endParaRPr lang="en-US" sz="9600" dirty="0">
              <a:solidFill>
                <a:schemeClr val="tx1"/>
              </a:solidFill>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9600" dirty="0">
                <a:solidFill>
                  <a:schemeClr val="tx1"/>
                </a:solidFill>
                <a:latin typeface="Times New Roman" panose="02020603050405020304" pitchFamily="18" charset="0"/>
                <a:cs typeface="Times New Roman" panose="02020603050405020304" pitchFamily="18" charset="0"/>
              </a:rPr>
              <a:t>Experiencing restlessness and frequent irritability</a:t>
            </a:r>
          </a:p>
          <a:p>
            <a:endParaRPr lang="en-US" dirty="0">
              <a:solidFill>
                <a:schemeClr val="tx1"/>
              </a:solidFill>
            </a:endParaRPr>
          </a:p>
        </p:txBody>
      </p:sp>
      <p:sp>
        <p:nvSpPr>
          <p:cNvPr id="4" name="Content Placeholder 3"/>
          <p:cNvSpPr>
            <a:spLocks noGrp="1"/>
          </p:cNvSpPr>
          <p:nvPr>
            <p:ph sz="half" idx="2"/>
          </p:nvPr>
        </p:nvSpPr>
        <p:spPr>
          <a:xfrm>
            <a:off x="6662098" y="1814264"/>
            <a:ext cx="4184034" cy="4827168"/>
          </a:xfrm>
        </p:spPr>
        <p:txBody>
          <a:bodyPr>
            <a:normAutofit fontScale="25000" lnSpcReduction="20000"/>
          </a:bodyPr>
          <a:lstStyle/>
          <a:p>
            <a:pPr marL="0" indent="0">
              <a:buNone/>
            </a:pPr>
            <a:r>
              <a:rPr lang="en-US" sz="9600" dirty="0">
                <a:solidFill>
                  <a:schemeClr val="tx1"/>
                </a:solidFill>
                <a:latin typeface="Times New Roman" panose="02020603050405020304" pitchFamily="18" charset="0"/>
                <a:cs typeface="Times New Roman" panose="02020603050405020304" pitchFamily="18" charset="0"/>
              </a:rPr>
              <a:t>Deficiency signs and symptoms of hypocalcemia includes:</a:t>
            </a:r>
          </a:p>
          <a:p>
            <a:pPr>
              <a:buFont typeface="Wingdings" panose="05000000000000000000" pitchFamily="2" charset="2"/>
              <a:buChar char="Ø"/>
            </a:pPr>
            <a:r>
              <a:rPr lang="en-US" sz="9600" dirty="0">
                <a:solidFill>
                  <a:schemeClr val="tx1"/>
                </a:solidFill>
                <a:latin typeface="Times New Roman" panose="02020603050405020304" pitchFamily="18" charset="0"/>
                <a:cs typeface="Times New Roman" panose="02020603050405020304" pitchFamily="18" charset="0"/>
              </a:rPr>
              <a:t>Weak and brittle nails</a:t>
            </a:r>
          </a:p>
          <a:p>
            <a:pPr>
              <a:buFont typeface="Wingdings" panose="05000000000000000000" pitchFamily="2" charset="2"/>
              <a:buChar char="Ø"/>
            </a:pPr>
            <a:r>
              <a:rPr lang="en-US" sz="9600" dirty="0">
                <a:solidFill>
                  <a:schemeClr val="tx1"/>
                </a:solidFill>
                <a:latin typeface="Times New Roman" panose="02020603050405020304" pitchFamily="18" charset="0"/>
                <a:cs typeface="Times New Roman" panose="02020603050405020304" pitchFamily="18" charset="0"/>
              </a:rPr>
              <a:t>Experiencing a lot of depression</a:t>
            </a:r>
          </a:p>
          <a:p>
            <a:pPr>
              <a:buFont typeface="Wingdings" panose="05000000000000000000" pitchFamily="2" charset="2"/>
              <a:buChar char="Ø"/>
            </a:pPr>
            <a:r>
              <a:rPr lang="en-US" sz="9600" dirty="0">
                <a:solidFill>
                  <a:schemeClr val="tx1"/>
                </a:solidFill>
                <a:latin typeface="Times New Roman" panose="02020603050405020304" pitchFamily="18" charset="0"/>
                <a:cs typeface="Times New Roman" panose="02020603050405020304" pitchFamily="18" charset="0"/>
              </a:rPr>
              <a:t>Hallucinations</a:t>
            </a:r>
          </a:p>
          <a:p>
            <a:pPr>
              <a:buFont typeface="Wingdings" panose="05000000000000000000" pitchFamily="2" charset="2"/>
              <a:buChar char="Ø"/>
            </a:pPr>
            <a:r>
              <a:rPr lang="en-US" sz="9600" dirty="0">
                <a:solidFill>
                  <a:schemeClr val="tx1"/>
                </a:solidFill>
                <a:latin typeface="Times New Roman" panose="02020603050405020304" pitchFamily="18" charset="0"/>
                <a:cs typeface="Times New Roman" panose="02020603050405020304" pitchFamily="18" charset="0"/>
              </a:rPr>
              <a:t>Experiencing muscle cramps</a:t>
            </a:r>
          </a:p>
          <a:p>
            <a:pPr>
              <a:buFont typeface="Wingdings" panose="05000000000000000000" pitchFamily="2" charset="2"/>
              <a:buChar char="Ø"/>
            </a:pPr>
            <a:r>
              <a:rPr lang="en-US" sz="9600" dirty="0">
                <a:solidFill>
                  <a:schemeClr val="tx1"/>
                </a:solidFill>
                <a:latin typeface="Times New Roman" panose="02020603050405020304" pitchFamily="18" charset="0"/>
                <a:cs typeface="Times New Roman" panose="02020603050405020304" pitchFamily="18" charset="0"/>
              </a:rPr>
              <a:t>One's bones are easily subjected to fracturing</a:t>
            </a:r>
          </a:p>
          <a:p>
            <a:pPr>
              <a:buFont typeface="Wingdings" panose="05000000000000000000" pitchFamily="2" charset="2"/>
              <a:buChar char="Ø"/>
            </a:pPr>
            <a:r>
              <a:rPr lang="en-US" sz="9600" dirty="0">
                <a:solidFill>
                  <a:schemeClr val="tx1"/>
                </a:solidFill>
                <a:latin typeface="Times New Roman" panose="02020603050405020304" pitchFamily="18" charset="0"/>
                <a:cs typeface="Times New Roman" panose="02020603050405020304" pitchFamily="18" charset="0"/>
              </a:rPr>
              <a:t>Experiencing some form of numbness</a:t>
            </a:r>
          </a:p>
          <a:p>
            <a:pPr>
              <a:buFont typeface="Wingdings" panose="05000000000000000000" pitchFamily="2" charset="2"/>
              <a:buChar char="Ø"/>
            </a:pPr>
            <a:r>
              <a:rPr lang="en-US" sz="9600" dirty="0">
                <a:solidFill>
                  <a:schemeClr val="tx1"/>
                </a:solidFill>
                <a:latin typeface="Times New Roman" panose="02020603050405020304" pitchFamily="18" charset="0"/>
                <a:cs typeface="Times New Roman" panose="02020603050405020304" pitchFamily="18" charset="0"/>
              </a:rPr>
              <a:t>One loss his memory and experiences a lot of confusion</a:t>
            </a:r>
          </a:p>
          <a:p>
            <a:endParaRPr lang="en-US" dirty="0">
              <a:solidFill>
                <a:schemeClr val="tx1"/>
              </a:solidFill>
            </a:endParaRPr>
          </a:p>
        </p:txBody>
      </p:sp>
    </p:spTree>
    <p:extLst>
      <p:ext uri="{BB962C8B-B14F-4D97-AF65-F5344CB8AC3E}">
        <p14:creationId xmlns:p14="http://schemas.microsoft.com/office/powerpoint/2010/main" val="10979811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48588" y="866273"/>
            <a:ext cx="8614612" cy="850231"/>
          </a:xfrm>
        </p:spPr>
        <p:txBody>
          <a:bodyPr>
            <a:normAutofit/>
          </a:bodyPr>
          <a:lstStyle/>
          <a:p>
            <a:pPr algn="ctr"/>
            <a:r>
              <a:rPr lang="en-US" sz="2800" b="1" dirty="0">
                <a:solidFill>
                  <a:schemeClr val="tx1"/>
                </a:solidFill>
                <a:latin typeface="Times New Roman" panose="02020603050405020304" pitchFamily="18" charset="0"/>
                <a:cs typeface="Times New Roman" panose="02020603050405020304" pitchFamily="18" charset="0"/>
              </a:rPr>
              <a:t>R</a:t>
            </a:r>
            <a:r>
              <a:rPr lang="en-US" sz="2800" b="1" dirty="0" smtClean="0">
                <a:solidFill>
                  <a:schemeClr val="tx1"/>
                </a:solidFill>
                <a:latin typeface="Times New Roman" panose="02020603050405020304" pitchFamily="18" charset="0"/>
                <a:cs typeface="Times New Roman" panose="02020603050405020304" pitchFamily="18" charset="0"/>
              </a:rPr>
              <a:t>eferences</a:t>
            </a:r>
            <a:endParaRPr lang="en-US" sz="2800" b="1" dirty="0">
              <a:solidFill>
                <a:schemeClr val="tx1"/>
              </a:solidFill>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1524000" y="2276669"/>
            <a:ext cx="9144000" cy="2981131"/>
          </a:xfrm>
        </p:spPr>
        <p:txBody>
          <a:bodyPr>
            <a:normAutofit fontScale="85000" lnSpcReduction="20000"/>
          </a:bodyPr>
          <a:lstStyle/>
          <a:p>
            <a:r>
              <a:rPr lang="en-US" sz="2800" dirty="0" err="1">
                <a:solidFill>
                  <a:schemeClr val="tx1"/>
                </a:solidFill>
                <a:latin typeface="Times New Roman" panose="02020603050405020304" pitchFamily="18" charset="0"/>
                <a:cs typeface="Times New Roman" panose="02020603050405020304" pitchFamily="18" charset="0"/>
              </a:rPr>
              <a:t>Cuhls</a:t>
            </a:r>
            <a:r>
              <a:rPr lang="en-US" sz="2800" dirty="0">
                <a:solidFill>
                  <a:schemeClr val="tx1"/>
                </a:solidFill>
                <a:latin typeface="Times New Roman" panose="02020603050405020304" pitchFamily="18" charset="0"/>
                <a:cs typeface="Times New Roman" panose="02020603050405020304" pitchFamily="18" charset="0"/>
              </a:rPr>
              <a:t>, H., </a:t>
            </a:r>
            <a:r>
              <a:rPr lang="en-US" sz="2800" dirty="0" err="1">
                <a:solidFill>
                  <a:schemeClr val="tx1"/>
                </a:solidFill>
                <a:latin typeface="Times New Roman" panose="02020603050405020304" pitchFamily="18" charset="0"/>
                <a:cs typeface="Times New Roman" panose="02020603050405020304" pitchFamily="18" charset="0"/>
              </a:rPr>
              <a:t>Marinova</a:t>
            </a:r>
            <a:r>
              <a:rPr lang="en-US" sz="2800" dirty="0">
                <a:solidFill>
                  <a:schemeClr val="tx1"/>
                </a:solidFill>
                <a:latin typeface="Times New Roman" panose="02020603050405020304" pitchFamily="18" charset="0"/>
                <a:cs typeface="Times New Roman" panose="02020603050405020304" pitchFamily="18" charset="0"/>
              </a:rPr>
              <a:t>, M., </a:t>
            </a:r>
            <a:r>
              <a:rPr lang="en-US" sz="2800" dirty="0" err="1">
                <a:solidFill>
                  <a:schemeClr val="tx1"/>
                </a:solidFill>
                <a:latin typeface="Times New Roman" panose="02020603050405020304" pitchFamily="18" charset="0"/>
                <a:cs typeface="Times New Roman" panose="02020603050405020304" pitchFamily="18" charset="0"/>
              </a:rPr>
              <a:t>Kaasa</a:t>
            </a:r>
            <a:r>
              <a:rPr lang="en-US" sz="2800" dirty="0">
                <a:solidFill>
                  <a:schemeClr val="tx1"/>
                </a:solidFill>
                <a:latin typeface="Times New Roman" panose="02020603050405020304" pitchFamily="18" charset="0"/>
                <a:cs typeface="Times New Roman" panose="02020603050405020304" pitchFamily="18" charset="0"/>
              </a:rPr>
              <a:t>, S., Stieber, C., Conrad, R., </a:t>
            </a:r>
            <a:r>
              <a:rPr lang="en-US" sz="2800" dirty="0" err="1">
                <a:solidFill>
                  <a:schemeClr val="tx1"/>
                </a:solidFill>
                <a:latin typeface="Times New Roman" panose="02020603050405020304" pitchFamily="18" charset="0"/>
                <a:cs typeface="Times New Roman" panose="02020603050405020304" pitchFamily="18" charset="0"/>
              </a:rPr>
              <a:t>Radbruch</a:t>
            </a:r>
            <a:r>
              <a:rPr lang="en-US" sz="2800" dirty="0">
                <a:solidFill>
                  <a:schemeClr val="tx1"/>
                </a:solidFill>
                <a:latin typeface="Times New Roman" panose="02020603050405020304" pitchFamily="18" charset="0"/>
                <a:cs typeface="Times New Roman" panose="02020603050405020304" pitchFamily="18" charset="0"/>
              </a:rPr>
              <a:t>, L., &amp; </a:t>
            </a:r>
            <a:r>
              <a:rPr lang="en-US" sz="2800" dirty="0" err="1">
                <a:solidFill>
                  <a:schemeClr val="tx1"/>
                </a:solidFill>
                <a:latin typeface="Times New Roman" panose="02020603050405020304" pitchFamily="18" charset="0"/>
                <a:cs typeface="Times New Roman" panose="02020603050405020304" pitchFamily="18" charset="0"/>
              </a:rPr>
              <a:t>Mücke</a:t>
            </a:r>
            <a:r>
              <a:rPr lang="en-US" sz="2800" dirty="0">
                <a:solidFill>
                  <a:schemeClr val="tx1"/>
                </a:solidFill>
                <a:latin typeface="Times New Roman" panose="02020603050405020304" pitchFamily="18" charset="0"/>
                <a:cs typeface="Times New Roman" panose="02020603050405020304" pitchFamily="18" charset="0"/>
              </a:rPr>
              <a:t>, M. (2017). A systematic review on the role of vitamins, minerals, proteins, and other supplements for the treatment of cachexia in cancer: </a:t>
            </a:r>
            <a:r>
              <a:rPr lang="en-US" sz="2800" i="1" dirty="0">
                <a:solidFill>
                  <a:schemeClr val="tx1"/>
                </a:solidFill>
                <a:latin typeface="Times New Roman" panose="02020603050405020304" pitchFamily="18" charset="0"/>
                <a:cs typeface="Times New Roman" panose="02020603050405020304" pitchFamily="18" charset="0"/>
              </a:rPr>
              <a:t>a European Palliative Care Research Centre cachexia project. Journal of cachexia,</a:t>
            </a:r>
            <a:r>
              <a:rPr lang="en-US" sz="2800" dirty="0">
                <a:solidFill>
                  <a:schemeClr val="tx1"/>
                </a:solidFill>
                <a:latin typeface="Times New Roman" panose="02020603050405020304" pitchFamily="18" charset="0"/>
                <a:cs typeface="Times New Roman" panose="02020603050405020304" pitchFamily="18" charset="0"/>
              </a:rPr>
              <a:t> </a:t>
            </a:r>
            <a:r>
              <a:rPr lang="en-US" sz="2800" i="1" dirty="0" err="1">
                <a:solidFill>
                  <a:schemeClr val="tx1"/>
                </a:solidFill>
                <a:latin typeface="Times New Roman" panose="02020603050405020304" pitchFamily="18" charset="0"/>
                <a:cs typeface="Times New Roman" panose="02020603050405020304" pitchFamily="18" charset="0"/>
              </a:rPr>
              <a:t>sarcopenia</a:t>
            </a:r>
            <a:r>
              <a:rPr lang="en-US" sz="2800" i="1" dirty="0">
                <a:solidFill>
                  <a:schemeClr val="tx1"/>
                </a:solidFill>
                <a:latin typeface="Times New Roman" panose="02020603050405020304" pitchFamily="18" charset="0"/>
                <a:cs typeface="Times New Roman" panose="02020603050405020304" pitchFamily="18" charset="0"/>
              </a:rPr>
              <a:t> and muscle,</a:t>
            </a:r>
            <a:r>
              <a:rPr lang="en-US" sz="2800" dirty="0">
                <a:solidFill>
                  <a:schemeClr val="tx1"/>
                </a:solidFill>
                <a:latin typeface="Times New Roman" panose="02020603050405020304" pitchFamily="18" charset="0"/>
                <a:cs typeface="Times New Roman" panose="02020603050405020304" pitchFamily="18" charset="0"/>
              </a:rPr>
              <a:t> 8(1), 25-39.</a:t>
            </a:r>
          </a:p>
          <a:p>
            <a:pPr algn="l"/>
            <a:r>
              <a:rPr lang="en-US" sz="2800" dirty="0" err="1" smtClean="0">
                <a:solidFill>
                  <a:schemeClr val="tx1"/>
                </a:solidFill>
                <a:latin typeface="Times New Roman" panose="02020603050405020304" pitchFamily="18" charset="0"/>
                <a:cs typeface="Times New Roman" panose="02020603050405020304" pitchFamily="18" charset="0"/>
              </a:rPr>
              <a:t>Gharibzahedi</a:t>
            </a:r>
            <a:r>
              <a:rPr lang="en-US" sz="2800" dirty="0">
                <a:solidFill>
                  <a:schemeClr val="tx1"/>
                </a:solidFill>
                <a:latin typeface="Times New Roman" panose="02020603050405020304" pitchFamily="18" charset="0"/>
                <a:cs typeface="Times New Roman" panose="02020603050405020304" pitchFamily="18" charset="0"/>
              </a:rPr>
              <a:t>, S. M. T., &amp; </a:t>
            </a:r>
            <a:r>
              <a:rPr lang="en-US" sz="2800" dirty="0" err="1">
                <a:solidFill>
                  <a:schemeClr val="tx1"/>
                </a:solidFill>
                <a:latin typeface="Times New Roman" panose="02020603050405020304" pitchFamily="18" charset="0"/>
                <a:cs typeface="Times New Roman" panose="02020603050405020304" pitchFamily="18" charset="0"/>
              </a:rPr>
              <a:t>Jafari</a:t>
            </a:r>
            <a:r>
              <a:rPr lang="en-US" sz="2800" dirty="0">
                <a:solidFill>
                  <a:schemeClr val="tx1"/>
                </a:solidFill>
                <a:latin typeface="Times New Roman" panose="02020603050405020304" pitchFamily="18" charset="0"/>
                <a:cs typeface="Times New Roman" panose="02020603050405020304" pitchFamily="18" charset="0"/>
              </a:rPr>
              <a:t>, S. M. (2017). The importance of minerals in human nutrition: Bioavailability, food fortification, processing effects, and </a:t>
            </a:r>
            <a:r>
              <a:rPr lang="en-US" sz="2800" dirty="0" err="1">
                <a:solidFill>
                  <a:schemeClr val="tx1"/>
                </a:solidFill>
                <a:latin typeface="Times New Roman" panose="02020603050405020304" pitchFamily="18" charset="0"/>
                <a:cs typeface="Times New Roman" panose="02020603050405020304" pitchFamily="18" charset="0"/>
              </a:rPr>
              <a:t>nanoencapsulation</a:t>
            </a:r>
            <a:r>
              <a:rPr lang="en-US" sz="2800" dirty="0">
                <a:solidFill>
                  <a:schemeClr val="tx1"/>
                </a:solidFill>
                <a:latin typeface="Times New Roman" panose="02020603050405020304" pitchFamily="18" charset="0"/>
                <a:cs typeface="Times New Roman" panose="02020603050405020304" pitchFamily="18" charset="0"/>
              </a:rPr>
              <a:t>. </a:t>
            </a:r>
            <a:r>
              <a:rPr lang="en-US" sz="2800" i="1" dirty="0">
                <a:solidFill>
                  <a:schemeClr val="tx1"/>
                </a:solidFill>
                <a:latin typeface="Times New Roman" panose="02020603050405020304" pitchFamily="18" charset="0"/>
                <a:cs typeface="Times New Roman" panose="02020603050405020304" pitchFamily="18" charset="0"/>
              </a:rPr>
              <a:t>Trends in Food Science &amp;</a:t>
            </a:r>
            <a:r>
              <a:rPr lang="en-US" sz="2800" dirty="0">
                <a:solidFill>
                  <a:schemeClr val="tx1"/>
                </a:solidFill>
                <a:latin typeface="Times New Roman" panose="02020603050405020304" pitchFamily="18" charset="0"/>
                <a:cs typeface="Times New Roman" panose="02020603050405020304" pitchFamily="18" charset="0"/>
              </a:rPr>
              <a:t> </a:t>
            </a:r>
            <a:r>
              <a:rPr lang="en-US" sz="2800" i="1" dirty="0">
                <a:solidFill>
                  <a:schemeClr val="tx1"/>
                </a:solidFill>
                <a:latin typeface="Times New Roman" panose="02020603050405020304" pitchFamily="18" charset="0"/>
                <a:cs typeface="Times New Roman" panose="02020603050405020304" pitchFamily="18" charset="0"/>
              </a:rPr>
              <a:t>Technology,</a:t>
            </a:r>
            <a:r>
              <a:rPr lang="en-US" sz="2800" dirty="0">
                <a:solidFill>
                  <a:schemeClr val="tx1"/>
                </a:solidFill>
                <a:latin typeface="Times New Roman" panose="02020603050405020304" pitchFamily="18" charset="0"/>
                <a:cs typeface="Times New Roman" panose="02020603050405020304" pitchFamily="18" charset="0"/>
              </a:rPr>
              <a:t> 62, 119-132.</a:t>
            </a:r>
          </a:p>
          <a:p>
            <a:endParaRPr lang="en-US" dirty="0">
              <a:solidFill>
                <a:schemeClr val="tx1"/>
              </a:solidFill>
            </a:endParaRPr>
          </a:p>
        </p:txBody>
      </p:sp>
    </p:spTree>
    <p:extLst>
      <p:ext uri="{BB962C8B-B14F-4D97-AF65-F5344CB8AC3E}">
        <p14:creationId xmlns:p14="http://schemas.microsoft.com/office/powerpoint/2010/main" val="797763363"/>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477</TotalTime>
  <Words>944</Words>
  <Application>Microsoft Office PowerPoint</Application>
  <PresentationFormat>Widescreen</PresentationFormat>
  <Paragraphs>97</Paragraphs>
  <Slides>7</Slides>
  <Notes>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vt:i4>
      </vt:variant>
    </vt:vector>
  </HeadingPairs>
  <TitlesOfParts>
    <vt:vector size="14" baseType="lpstr">
      <vt:lpstr>Arial</vt:lpstr>
      <vt:lpstr>Calibri</vt:lpstr>
      <vt:lpstr>Century Gothic</vt:lpstr>
      <vt:lpstr>Times New Roman</vt:lpstr>
      <vt:lpstr>Wingdings</vt:lpstr>
      <vt:lpstr>Wingdings 3</vt:lpstr>
      <vt:lpstr>Wisp</vt:lpstr>
      <vt:lpstr>Minerals</vt:lpstr>
      <vt:lpstr>Introduction</vt:lpstr>
      <vt:lpstr>Daily Reference Intakes (DRI) recommended for Minerals; Sodium and Calcium</vt:lpstr>
      <vt:lpstr>Food Sources to Eat to obtain the Mineral; Sodium and Calcium</vt:lpstr>
      <vt:lpstr>Toxicity Signs and Symptoms </vt:lpstr>
      <vt:lpstr>Deficiency Signs and Symptoms of not Consuming Enough Minerals</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dc:title>
  <dc:creator>user</dc:creator>
  <cp:lastModifiedBy>HP</cp:lastModifiedBy>
  <cp:revision>16</cp:revision>
  <dcterms:created xsi:type="dcterms:W3CDTF">2020-10-20T11:02:24Z</dcterms:created>
  <dcterms:modified xsi:type="dcterms:W3CDTF">2020-10-21T03:15:19Z</dcterms:modified>
</cp:coreProperties>
</file>